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wmf" ContentType="image/x-w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5-->
<p:presentation xmlns:r="http://schemas.openxmlformats.org/officeDocument/2006/relationships" xmlns:a="http://schemas.openxmlformats.org/drawingml/2006/main" xmlns:p="http://schemas.openxmlformats.org/presentationml/2006/main" strictFirstAndLastChars="0" embedTrueTypeFonts="1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58" r:id="rId4"/>
  </p:sldIdLst>
  <p:sldSz cx="9144000" cy="6858000" type="screen4x3"/>
  <p:notesSz cx="6669088" cy="9820275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custDataLst>
    <p:tags r:id="rId5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4604" autoAdjust="0"/>
  </p:normalViewPr>
  <p:slideViewPr>
    <p:cSldViewPr snapToGrid="0">
      <p:cViewPr varScale="1">
        <p:scale>
          <a:sx n="62" d="100"/>
          <a:sy n="62" d="100"/>
        </p:scale>
        <p:origin x="139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tags" Target="tags/tag1.xml" /><Relationship Id="rId6" Type="http://schemas.openxmlformats.org/officeDocument/2006/relationships/font" Target="fonts/font1.fntdata" /><Relationship Id="rId7" Type="http://schemas.openxmlformats.org/officeDocument/2006/relationships/font" Target="fonts/font2.fntdata" /><Relationship Id="rId8" Type="http://schemas.openxmlformats.org/officeDocument/2006/relationships/font" Target="fonts/font3.fntdata" /><Relationship Id="rId9" Type="http://schemas.openxmlformats.org/officeDocument/2006/relationships/font" Target="fonts/font4.fntdata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9525"/>
            <a:ext cx="289083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9525"/>
            <a:ext cx="289083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9350375"/>
            <a:ext cx="289083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350375"/>
            <a:ext cx="289083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fld id="{5D2B3545-B0F8-4B15-B1FE-12769BF6974E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293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9525"/>
            <a:ext cx="289083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9525"/>
            <a:ext cx="289083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350375"/>
            <a:ext cx="289083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350375"/>
            <a:ext cx="289083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fld id="{53D13DF4-14F5-4FBC-9EB1-24E1ACC442BF}" type="slidenum">
              <a:rPr lang="en-GB"/>
              <a:t>‹#›</a:t>
            </a:fld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678363"/>
            <a:ext cx="4891088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Klikk for å redigere tekststiler i malen</a:t>
            </a:r>
          </a:p>
          <a:p>
            <a:pPr lvl="1"/>
            <a:r>
              <a:rPr lang="en-GB" smtClean="0"/>
              <a:t>Andre nivå</a:t>
            </a:r>
          </a:p>
          <a:p>
            <a:pPr lvl="2"/>
            <a:r>
              <a:rPr lang="en-GB" smtClean="0"/>
              <a:t>Tredje nivå</a:t>
            </a:r>
          </a:p>
          <a:p>
            <a:pPr lvl="3"/>
            <a:r>
              <a:rPr lang="en-GB" smtClean="0"/>
              <a:t>Fjerde nivå</a:t>
            </a:r>
          </a:p>
          <a:p>
            <a:pPr lvl="4"/>
            <a:r>
              <a:rPr lang="en-GB" smtClean="0"/>
              <a:t>Femte nivå</a:t>
            </a: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6163" y="857250"/>
            <a:ext cx="4576762" cy="3432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14587149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3C98F79-8E4D-4FBF-B863-FAFE73D3BFA5}" type="slidenum">
              <a:rPr lang="en-GB"/>
              <a:t>1</a:t>
            </a:fld>
            <a:endParaRPr lang="en-GB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5621050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86258490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AutoShape 7"/>
          <p:cNvSpPr>
            <a:spLocks noChangeArrowheads="1"/>
          </p:cNvSpPr>
          <p:nvPr userDrawn="1"/>
        </p:nvSpPr>
        <p:spPr bwMode="auto">
          <a:xfrm>
            <a:off x="311150" y="311150"/>
            <a:ext cx="8521700" cy="6235700"/>
          </a:xfrm>
          <a:prstGeom prst="roundRect">
            <a:avLst>
              <a:gd name="adj" fmla="val 3556"/>
            </a:avLst>
          </a:prstGeom>
          <a:noFill/>
          <a:ln w="31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endParaRPr lang="nb-NO"/>
          </a:p>
        </p:txBody>
      </p:sp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936620" y="6016693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>
                <a:latin typeface="Calibri" panose="020f0502020204030204" pitchFamily="34" charset="0"/>
              </a:rPr>
              <a:t>Dok.id:</a:t>
            </a: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6929640" y="6174109"/>
            <a:ext cx="7620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>
                <a:latin typeface="Calibri" panose="020f0502020204030204" pitchFamily="34" charset="0"/>
              </a:rPr>
              <a:t>Utgave:</a:t>
            </a: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588318" y="6167179"/>
            <a:ext cx="33528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 smtClean="0">
                <a:latin typeface="Calibri" panose="020f0502020204030204" pitchFamily="34" charset="0"/>
              </a:rPr>
              <a:t>Utarbeidet </a:t>
            </a:r>
            <a:r>
              <a:rPr lang="nb-NO" sz="700">
                <a:latin typeface="Calibri" panose="020f0502020204030204" pitchFamily="34" charset="0"/>
              </a:rPr>
              <a:t>av:</a:t>
            </a:r>
          </a:p>
        </p:txBody>
      </p:sp>
      <p:sp>
        <p:nvSpPr>
          <p:cNvPr id="6" name="EK_Utgave?26"/>
          <p:cNvSpPr txBox="1">
            <a:spLocks noChangeArrowheads="1"/>
          </p:cNvSpPr>
          <p:nvPr userDrawn="1"/>
        </p:nvSpPr>
        <p:spPr bwMode="auto">
          <a:xfrm>
            <a:off x="7445494" y="6165019"/>
            <a:ext cx="7620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762000"/>
            <a:r>
              <a:rPr lang="nb-NO" sz="700" smtClean="0">
                <a:latin typeface="Calibri" panose="020f0502020204030204" pitchFamily="34" charset="0"/>
              </a:rPr>
              <a:t>1.01</a:t>
            </a: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583754" y="6281772"/>
            <a:ext cx="22098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>
                <a:latin typeface="Calibri" panose="020f0502020204030204" pitchFamily="34" charset="0"/>
              </a:rPr>
              <a:t>Godkjent av:</a:t>
            </a:r>
          </a:p>
        </p:txBody>
      </p:sp>
      <p:sp>
        <p:nvSpPr>
          <p:cNvPr id="8" name="EK_Signatur?27"/>
          <p:cNvSpPr txBox="1">
            <a:spLocks noChangeArrowheads="1"/>
          </p:cNvSpPr>
          <p:nvPr userDrawn="1"/>
        </p:nvSpPr>
        <p:spPr bwMode="auto">
          <a:xfrm>
            <a:off x="1145098" y="6273662"/>
            <a:ext cx="22098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 smtClean="0">
                <a:latin typeface="Calibri" panose="020f0502020204030204" pitchFamily="34" charset="0"/>
              </a:rPr>
              <a:t>Avdelingssjef Carina Linchausen</a:t>
            </a: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6932226" y="6288919"/>
            <a:ext cx="1012902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>
                <a:latin typeface="Calibri" panose="020f0502020204030204" pitchFamily="34" charset="0"/>
              </a:rPr>
              <a:t>Gjelder fra:</a:t>
            </a:r>
          </a:p>
        </p:txBody>
      </p:sp>
      <p:sp>
        <p:nvSpPr>
          <p:cNvPr id="10" name="EK_GjelderFra?28"/>
          <p:cNvSpPr txBox="1">
            <a:spLocks noChangeArrowheads="1"/>
          </p:cNvSpPr>
          <p:nvPr userDrawn="1"/>
        </p:nvSpPr>
        <p:spPr bwMode="auto">
          <a:xfrm>
            <a:off x="7445918" y="6290652"/>
            <a:ext cx="969227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762000"/>
            <a:r>
              <a:rPr lang="nb-NO" sz="700" smtClean="0">
                <a:latin typeface="Calibri" panose="020f0502020204030204" pitchFamily="34" charset="0"/>
              </a:rPr>
              <a:t>26.06.2023</a:t>
            </a:r>
          </a:p>
        </p:txBody>
      </p:sp>
      <p:sp>
        <p:nvSpPr>
          <p:cNvPr id="11" name="EK_SkrevetAv?29"/>
          <p:cNvSpPr txBox="1">
            <a:spLocks noChangeArrowheads="1"/>
          </p:cNvSpPr>
          <p:nvPr userDrawn="1"/>
        </p:nvSpPr>
        <p:spPr bwMode="auto">
          <a:xfrm>
            <a:off x="1144238" y="6165482"/>
            <a:ext cx="33528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 smtClean="0">
                <a:latin typeface="Calibri" panose="020f0502020204030204" pitchFamily="34" charset="0"/>
              </a:rPr>
              <a:t>Fagutviklingsrådgiver Stine Skår</a:t>
            </a:r>
          </a:p>
        </p:txBody>
      </p:sp>
      <p:sp>
        <p:nvSpPr>
          <p:cNvPr id="12" name="EK_DokumentID?38"/>
          <p:cNvSpPr txBox="1"/>
          <p:nvPr userDrawn="1"/>
        </p:nvSpPr>
        <p:spPr>
          <a:xfrm>
            <a:off x="7449598" y="6064821"/>
            <a:ext cx="463696" cy="20010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/>
            <a:r>
              <a:rPr lang="nb-NO" sz="700" smtClean="0">
                <a:latin typeface="Calibri" panose="020f0502020204030204" pitchFamily="34" charset="0"/>
              </a:rPr>
              <a:t>D46915</a:t>
            </a:r>
          </a:p>
        </p:txBody>
      </p:sp>
      <p:sp>
        <p:nvSpPr>
          <p:cNvPr id="13" name="Rectangle 4"/>
          <p:cNvSpPr txBox="1">
            <a:spLocks noChangeArrowheads="1"/>
          </p:cNvSpPr>
          <p:nvPr userDrawn="1"/>
        </p:nvSpPr>
        <p:spPr bwMode="auto">
          <a:xfrm>
            <a:off x="7782866" y="335915"/>
            <a:ext cx="93633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762000" rtl="0" eaLnBrk="0" fontAlgn="base" hangingPunct="0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 smtClean="0"/>
              <a:t>Side </a:t>
            </a:r>
            <a:fld id="{42D0EF37-10BC-4769-B4FF-E7F32F88CD80}" type="slidenum">
              <a:rPr lang="en-GB" smtClean="0"/>
              <a:t>1</a:t>
            </a:fld>
            <a:endParaRPr lang="en-GB">
              <a:solidFill>
                <a:srgbClr val="FF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1" r:id="rId2"/>
  </p:sldLayoutIdLst>
  <p:transition/>
  <p:timing/>
  <p:hf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SzTx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wmf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530" name="EK_DokTittel?23"/>
          <p:cNvSpPr txBox="1">
            <a:spLocks noChangeArrowheads="1"/>
          </p:cNvSpPr>
          <p:nvPr/>
        </p:nvSpPr>
        <p:spPr bwMode="auto">
          <a:xfrm>
            <a:off x="460548" y="963528"/>
            <a:ext cx="54864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1400" b="1" smtClean="0">
                <a:latin typeface="Calibri" panose="020f0502020204030204" pitchFamily="34" charset="0"/>
              </a:rPr>
              <a:t>Observasjonskort - utlokaliserte pasienter, karkirurgi</a:t>
            </a:r>
          </a:p>
        </p:txBody>
      </p:sp>
      <p:sp>
        <p:nvSpPr>
          <p:cNvPr id="22544" name="Rectangle 16"/>
          <p:cNvSpPr>
            <a:spLocks noGrp="1" noChangeArrowheads="1"/>
          </p:cNvSpPr>
          <p:nvPr>
            <p:ph type="body" idx="4294967295"/>
          </p:nvPr>
        </p:nvSpPr>
        <p:spPr>
          <a:xfrm>
            <a:off x="433044" y="1367884"/>
            <a:ext cx="8316946" cy="473871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nb-NO" sz="1600" b="1" smtClean="0">
                <a:latin typeface="Calibri" panose="020f0502020204030204" pitchFamily="34" charset="0"/>
              </a:rPr>
              <a:t>Karkirurgiske pasienter</a:t>
            </a:r>
          </a:p>
          <a:p>
            <a:r>
              <a:rPr lang="nb-NO" sz="1400" b="1" smtClean="0">
                <a:latin typeface="Calibri" panose="020f0502020204030204" pitchFamily="34" charset="0"/>
              </a:rPr>
              <a:t>Vanlige diagnoser:</a:t>
            </a:r>
          </a:p>
          <a:p>
            <a:pPr lvl="1"/>
            <a:r>
              <a:rPr lang="nb-NO" sz="1100" smtClean="0">
                <a:latin typeface="Calibri" panose="020f0502020204030204" pitchFamily="34" charset="0"/>
              </a:rPr>
              <a:t>Arteriosklerose/aneurismer/ ischemi</a:t>
            </a:r>
          </a:p>
          <a:p>
            <a:pPr lvl="1"/>
            <a:r>
              <a:rPr lang="nb-NO" sz="1100" smtClean="0">
                <a:latin typeface="Calibri" panose="020f0502020204030204" pitchFamily="34" charset="0"/>
              </a:rPr>
              <a:t>Ribbeinsbrudd </a:t>
            </a:r>
          </a:p>
          <a:p>
            <a:pPr lvl="1"/>
            <a:r>
              <a:rPr lang="nb-NO" sz="1100" smtClean="0">
                <a:latin typeface="Calibri" panose="020f0502020204030204" pitchFamily="34" charset="0"/>
              </a:rPr>
              <a:t>Arterielle/venøse sår (ukompliserte)</a:t>
            </a:r>
          </a:p>
          <a:p>
            <a:pPr lvl="1"/>
            <a:r>
              <a:rPr lang="nb-NO" sz="1100" smtClean="0">
                <a:latin typeface="Calibri" panose="020f0502020204030204" pitchFamily="34" charset="0"/>
              </a:rPr>
              <a:t>Commotio</a:t>
            </a:r>
            <a:endParaRPr lang="nb-NO" sz="1100">
              <a:latin typeface="Calibri" panose="020f0502020204030204" pitchFamily="34" charset="0"/>
            </a:endParaRPr>
          </a:p>
          <a:p>
            <a:r>
              <a:rPr lang="nb-NO" sz="1400" b="1" smtClean="0">
                <a:latin typeface="Calibri" panose="020f0502020204030204" pitchFamily="34" charset="0"/>
              </a:rPr>
              <a:t>Spesielt viktige observasjon hos pasienten:</a:t>
            </a:r>
          </a:p>
          <a:p>
            <a:pPr lvl="1"/>
            <a:r>
              <a:rPr lang="nb-NO" sz="1100" smtClean="0">
                <a:latin typeface="Calibri" panose="020f0502020204030204" pitchFamily="34" charset="0"/>
              </a:rPr>
              <a:t>Sirkulasjon i underekstremiteter(puls,  farge, temperatur, beinets omfang, hevelse, sensibilitet)</a:t>
            </a:r>
            <a:endParaRPr lang="nb-NO" sz="1100">
              <a:latin typeface="Calibri" panose="020f0502020204030204" pitchFamily="34" charset="0"/>
            </a:endParaRPr>
          </a:p>
          <a:p>
            <a:pPr lvl="1"/>
            <a:r>
              <a:rPr lang="nb-NO" sz="1100" smtClean="0">
                <a:latin typeface="Calibri" panose="020f0502020204030204" pitchFamily="34" charset="0"/>
              </a:rPr>
              <a:t>Blødning/okklusjon</a:t>
            </a:r>
            <a:endParaRPr lang="nb-NO" sz="1100">
              <a:latin typeface="Calibri" panose="020f0502020204030204" pitchFamily="34" charset="0"/>
            </a:endParaRPr>
          </a:p>
          <a:p>
            <a:pPr lvl="1"/>
            <a:r>
              <a:rPr lang="nb-NO" sz="1100" smtClean="0">
                <a:latin typeface="Calibri" panose="020f0502020204030204" pitchFamily="34" charset="0"/>
              </a:rPr>
              <a:t>Smerter</a:t>
            </a:r>
            <a:endParaRPr lang="nb-NO" sz="1100">
              <a:latin typeface="Calibri" panose="020f0502020204030204" pitchFamily="34" charset="0"/>
            </a:endParaRPr>
          </a:p>
          <a:p>
            <a:pPr lvl="1"/>
            <a:r>
              <a:rPr lang="nb-NO" sz="1100" smtClean="0">
                <a:latin typeface="Calibri" panose="020f0502020204030204" pitchFamily="34" charset="0"/>
              </a:rPr>
              <a:t>Operasjonssnitt: Hevelse, rødme, sekresjon, lukt. Sjekk huden rundt. Observer bandasje</a:t>
            </a:r>
            <a:endParaRPr lang="nb-NO" sz="1100">
              <a:latin typeface="Calibri" panose="020f0502020204030204" pitchFamily="34" charset="0"/>
            </a:endParaRPr>
          </a:p>
          <a:p>
            <a:pPr lvl="1"/>
            <a:r>
              <a:rPr lang="nb-NO" sz="1100" smtClean="0">
                <a:latin typeface="Calibri" panose="020f0502020204030204" pitchFamily="34" charset="0"/>
              </a:rPr>
              <a:t>Væskebalanse/ tarmfunksjon</a:t>
            </a:r>
            <a:endParaRPr lang="nb-NO" sz="1100" strike="sngStrike" smtClean="0">
              <a:latin typeface="Calibri" panose="020f0502020204030204" pitchFamily="34" charset="0"/>
            </a:endParaRPr>
          </a:p>
          <a:p>
            <a:pPr lvl="1"/>
            <a:r>
              <a:rPr lang="nb-NO" sz="1100">
                <a:latin typeface="Calibri" panose="020f0502020204030204" pitchFamily="34" charset="0"/>
              </a:rPr>
              <a:t>F</a:t>
            </a:r>
            <a:r>
              <a:rPr lang="nb-NO" sz="1100" smtClean="0">
                <a:latin typeface="Calibri" panose="020f0502020204030204" pitchFamily="34" charset="0"/>
              </a:rPr>
              <a:t>or pas med ribbeinsbrudd: Respirasjon, forebygge pneumoni</a:t>
            </a:r>
          </a:p>
          <a:p>
            <a:pPr lvl="1"/>
            <a:r>
              <a:rPr lang="nb-NO" sz="1100" smtClean="0">
                <a:latin typeface="Calibri" panose="020f0502020204030204" pitchFamily="34" charset="0"/>
              </a:rPr>
              <a:t>Commotio:  Endring i bevissthetsnivå/motorisk uro (kontakt lege)</a:t>
            </a:r>
          </a:p>
          <a:p>
            <a:r>
              <a:rPr lang="nb-NO" sz="1400" b="1" smtClean="0">
                <a:latin typeface="Calibri" panose="020f0502020204030204" pitchFamily="34" charset="0"/>
              </a:rPr>
              <a:t>NEWS </a:t>
            </a:r>
            <a:r>
              <a:rPr lang="nb-NO" sz="1400" b="1">
                <a:latin typeface="Calibri" panose="020f0502020204030204" pitchFamily="34" charset="0"/>
              </a:rPr>
              <a:t>observasjoner og tiltak følges som </a:t>
            </a:r>
            <a:r>
              <a:rPr lang="nb-NO" sz="1400" b="1" smtClean="0">
                <a:latin typeface="Calibri" panose="020f0502020204030204" pitchFamily="34" charset="0"/>
              </a:rPr>
              <a:t>vanlig</a:t>
            </a:r>
            <a:endParaRPr lang="nb-NO" sz="1400" b="1">
              <a:latin typeface="Calibri" panose="020f0502020204030204" pitchFamily="34" charset="0"/>
            </a:endParaRPr>
          </a:p>
          <a:p>
            <a:pPr marL="342900" lvl="1" indent="-342900">
              <a:buFontTx/>
              <a:buChar char="•"/>
            </a:pPr>
            <a:r>
              <a:rPr lang="nb-NO" sz="1400" b="1" smtClean="0">
                <a:latin typeface="Calibri" panose="020f0502020204030204" pitchFamily="34" charset="0"/>
              </a:rPr>
              <a:t>Kontakt lege:</a:t>
            </a:r>
          </a:p>
          <a:p>
            <a:pPr lvl="1"/>
            <a:r>
              <a:rPr lang="nb-NO" sz="1100" smtClean="0">
                <a:latin typeface="Calibri" panose="020f0502020204030204" pitchFamily="34" charset="0"/>
              </a:rPr>
              <a:t>Ved blødning eller tegn på okklusjon</a:t>
            </a:r>
          </a:p>
          <a:p>
            <a:pPr lvl="1"/>
            <a:r>
              <a:rPr lang="nb-NO" sz="1100" smtClean="0">
                <a:latin typeface="Calibri" panose="020f0502020204030204" pitchFamily="34" charset="0"/>
              </a:rPr>
              <a:t>Ved tegn på sepsis</a:t>
            </a:r>
          </a:p>
          <a:p>
            <a:pPr lvl="1"/>
            <a:r>
              <a:rPr lang="nb-NO" sz="1100" smtClean="0">
                <a:latin typeface="Calibri" panose="020f0502020204030204" pitchFamily="34" charset="0"/>
              </a:rPr>
              <a:t>Ved tegn på infeksjon og respirasjons-problemer</a:t>
            </a:r>
          </a:p>
          <a:p>
            <a:pPr lvl="1"/>
            <a:endParaRPr lang="nb-NO" sz="110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nb-NO" sz="1400" b="1" smtClean="0">
              <a:latin typeface="Calibri" panose="020f0502020204030204" pitchFamily="34" charset="0"/>
            </a:endParaRPr>
          </a:p>
          <a:p>
            <a:pPr lvl="1"/>
            <a:endParaRPr lang="nb-NO" sz="1200" smtClean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nb-NO" sz="1200">
              <a:latin typeface="Calibri" panose="020f0502020204030204" pitchFamily="34" charset="0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12" y="430870"/>
            <a:ext cx="1959021" cy="277817"/>
          </a:xfrm>
          <a:prstGeom prst="rect">
            <a:avLst/>
          </a:prstGeom>
        </p:spPr>
      </p:pic>
      <p:cxnSp>
        <p:nvCxnSpPr>
          <p:cNvPr id="4" name="Rett linje 3"/>
          <p:cNvCxnSpPr/>
          <p:nvPr/>
        </p:nvCxnSpPr>
        <p:spPr bwMode="auto">
          <a:xfrm>
            <a:off x="430812" y="1263226"/>
            <a:ext cx="8319178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EK_S00MT1?37"/>
          <p:cNvSpPr txBox="1"/>
          <p:nvPr/>
        </p:nvSpPr>
        <p:spPr>
          <a:xfrm>
            <a:off x="1045139" y="726893"/>
            <a:ext cx="2099139" cy="24627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nb-NO" sz="1000" b="1" smtClean="0">
                <a:solidFill>
                  <a:srgbClr val="002060"/>
                </a:solidFill>
                <a:latin typeface="Calibri" panose="020f0502020204030204" pitchFamily="34" charset="0"/>
              </a:rPr>
              <a:t>Klinikk for kirurgi/Kirurgisk avdeling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460918" y="746287"/>
            <a:ext cx="6238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900" smtClean="0">
                <a:latin typeface="Calibri" panose="020f0502020204030204" pitchFamily="34" charset="0"/>
              </a:rPr>
              <a:t>Sjekkliste</a:t>
            </a:r>
            <a:endParaRPr lang="nb-NO" sz="900">
              <a:latin typeface="Calibri" panose="020f0502020204030204" pitchFamily="34" charset="0"/>
            </a:endParaRPr>
          </a:p>
        </p:txBody>
      </p:sp>
      <p:sp>
        <p:nvSpPr>
          <p:cNvPr id="5" name="EK_S00MT4?42"/>
          <p:cNvSpPr txBox="1"/>
          <p:nvPr/>
        </p:nvSpPr>
        <p:spPr>
          <a:xfrm>
            <a:off x="2872447" y="746287"/>
            <a:ext cx="184709" cy="24627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nb-NO" sz="1000" b="1" smtClean="0">
              <a:solidFill>
                <a:srgbClr val="00338D"/>
              </a:solidFill>
              <a:latin typeface="Calibri" panose="020f0502020204030204" pitchFamily="34" charset="0"/>
            </a:endParaRPr>
          </a:p>
        </p:txBody>
      </p:sp>
      <p:sp>
        <p:nvSpPr>
          <p:cNvPr id="7" name="Avrundet rektangel 6"/>
          <p:cNvSpPr/>
          <p:nvPr/>
        </p:nvSpPr>
        <p:spPr bwMode="auto">
          <a:xfrm>
            <a:off x="4702629" y="1921009"/>
            <a:ext cx="3872753" cy="1037344"/>
          </a:xfrm>
          <a:prstGeom prst="roundRect">
            <a:avLst/>
          </a:prstGeom>
          <a:ln>
            <a:headEnd type="none" w="sm" len="sm"/>
            <a:tailEnd type="none" w="sm" len="sm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nb-NO" sz="14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Legekontakt: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nb-NO" sz="1400" b="1" err="1" smtClean="0">
                <a:solidFill>
                  <a:schemeClr val="tx1"/>
                </a:solidFill>
                <a:latin typeface="Times New Roman" pitchFamily="18" charset="0"/>
              </a:rPr>
              <a:t>Kl 07.30-18.00</a:t>
            </a:r>
            <a:r>
              <a:rPr lang="nb-NO" sz="1400" b="1" smtClean="0">
                <a:solidFill>
                  <a:srgbClr val="FF0000"/>
                </a:solidFill>
                <a:latin typeface="Times New Roman" pitchFamily="18" charset="0"/>
              </a:rPr>
              <a:t>(14.00):</a:t>
            </a:r>
            <a:r>
              <a:rPr lang="nb-NO" sz="1400" b="1" smtClean="0">
                <a:solidFill>
                  <a:schemeClr val="tx1"/>
                </a:solidFill>
                <a:latin typeface="Times New Roman" pitchFamily="18" charset="0"/>
              </a:rPr>
              <a:t>Tertiærvakt karkirurgi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nb-NO" sz="1400" b="1" err="1" smtClean="0">
                <a:solidFill>
                  <a:schemeClr val="tx1"/>
                </a:solidFill>
                <a:latin typeface="Times New Roman" pitchFamily="18" charset="0"/>
              </a:rPr>
              <a:t>Kl 18.00-07.30: Primær/ sekundærvakt kirurgi </a:t>
            </a:r>
            <a:endParaRPr kumimoji="0" lang="nb-NO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7763.0"/>
  <p:tag name="AS_RELEASE_DATE" val="2023.05.14"/>
  <p:tag name="AS_TITLE" val="Aspose.Slides for .NET 4.0 Client Profile"/>
  <p:tag name="AS_VERSION" val="23.5"/>
</p:tagLst>
</file>

<file path=ppt/theme/theme1.xml><?xml version="1.0" encoding="utf-8"?>
<a:theme xmlns:r="http://schemas.openxmlformats.org/officeDocument/2006/relationships"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Times New Roman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r="http://schemas.openxmlformats.org/officeDocument/2006/relationships"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25</Paragraphs>
  <Slides>1</Slides>
  <Notes>1</Notes>
  <TotalTime>346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5">
      <vt:lpstr>Arial</vt:lpstr>
      <vt:lpstr>Times New Roman</vt:lpstr>
      <vt:lpstr>Calibri</vt:lpstr>
      <vt:lpstr>Default Design</vt:lpstr>
      <vt:lpstr>PowerPoint Presentation</vt:lpstr>
    </vt:vector>
  </TitlesOfParts>
  <LinksUpToDate>0</LinksUpToDate>
  <SharedDoc>0</SharedDoc>
  <HyperlinksChanged>0</HyperlinksChanged>
  <Application>Aspose.Slides for .NET</Application>
  <AppVersion>23.0500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Standard Powerpoint</dc:title>
  <dc:creator>LeifK</dc:creator>
  <dc:description>EK_Avdeling¤2#4¤2# ¤3#EK_Avsnitt¤2#4¤2# ¤3#EK_Bedriftsnavn¤2#1¤2#Sykehuset Østfold¤3#EK_GjelderFra¤2#0¤2#26.06.2023¤3#EK_KlGjelderFra¤2#0¤2#¤3#EK_Opprettet¤2#0¤2#02.02.2021¤3#EK_Utgitt¤2#0¤2#09.02.2021¤3#EK_IBrukDato¤2#0¤2#26.06.2023¤3#EK_DokumentID¤2#0¤2#D46915¤3#EK_DokTittel¤2#0¤2#Observasjonskort - utlokaliserte pasienter, karkirurgi¤3#EK_DokType¤2#0¤2#Retningslinje¤3#EK_DocLvlShort¤2#0¤2#Nivå 1¤3#EK_DocLevel¤2#0¤2#Fellesdokumenter¤3#EK_EksRef¤2#2¤2# 0	¤3#EK_Erstatter¤2#0¤2#1.00¤3#EK_ErstatterD¤2#0¤2#09.02.2021¤3#EK_Signatur¤2#0¤2#Avdelingssjef Carina Linchausen¤3#EK_Verifisert¤2#0¤2# ¤3#EK_Hørt¤2#0¤2# ¤3#EK_AuditReview¤2#2¤2# ¤3#EK_AuditApprove¤2#2¤2# ¤3#EK_Gradering¤2#0¤2#Åpen¤3#EK_Gradnr¤2#4¤2#0¤3#EK_Kapittel¤2#4¤2# ¤3#EK_Referanse¤2#2¤2# 0	¤3#EK_RefNr¤2#0¤2#A4.1.0/6-06¤3#EK_Revisjon¤2#0¤2#1.01¤3#EK_Ansvarlig¤2#0¤2#Vibeke Hauger Jahle¤3#EK_SkrevetAv¤2#0¤2#Fagutviklingsrådgiver Stine Skår¤3#EK_UText1¤2#0¤2# ¤3#EK_UText2¤2#0¤2#Seksjonsleder Mehdi Sahba¤3#EK_UText3¤2#0¤2# ¤3#EK_UText4¤2#0¤2# ¤3#EK_Status¤2#0¤2#I bruk¤3#EK_Stikkord¤2#0¤2#¤3#EK_SuperStikkord¤2#0¤2#¤3#EK_Rapport¤2#3¤2#¤3#EK_EKPrintMerke¤2#0¤2#Uoffisiell utskrift er kun gyldig på utskriftsdato¤3#EK_Watermark¤2#0¤2#¤3#EK_Utgave¤2#0¤2#1.01¤3#EK_Merknad¤2#7¤2#-¤3#EK_VerLogg¤2#2¤2#Ver. 1.01 - 26.06.2023|-¤1#Ver. 1.00 - 09.02.2021|Godkjent av Dr. Sahba¤3#EK_RF1¤2#4¤2# ¤3#EK_RF2¤2#4¤2# ¤3#EK_RF3¤2#4¤2# ¤3#EK_RF4¤2#4¤2# ¤3#EK_RF5¤2#4¤2# ¤3#EK_RF6¤2#4¤2# ¤3#EK_RF7¤2#4¤2# ¤3#EK_RF8¤2#4¤2# ¤3#EK_RF9¤2#4¤2# ¤3#EK_Mappe1¤2#4¤2# ¤3#EK_Mappe2¤2#4¤2# ¤3#EK_Mappe3¤2#4¤2# ¤3#EK_Mappe4¤2#4¤2# ¤3#EK_Mappe5¤2#4¤2# ¤3#EK_Mappe6¤2#4¤2# ¤3#EK_Mappe7¤2#4¤2# ¤3#EK_Mappe8¤2#4¤2# ¤3#EK_Mappe9¤2#4¤2# ¤3#EK_DL¤2#0¤2#6¤3#EK_GjelderTil¤2#0¤2#26.06.2025¤3#EK_Vedlegg¤2#2¤2# 0	¤3#EK_AvdelingOver¤2#4¤2# ¤3#EK_HRefNr¤2#0¤2# ¤3#EK_HbNavn¤2#0¤2# ¤3#EK_DokRefnr¤2#4¤2#000304020106¤3#EK_Dokendrdato¤2#4¤2#02.06.2023 10:23:44¤3#EK_HbType¤2#4¤2# ¤3#EK_Offisiell¤2#4¤2# ¤3#EK_VedleggRef¤2#4¤2#A4.1.0/6-06¤3#EK_Strukt00¤2#5¤2#¤5#A¤5#Avdelinger¤5#0¤5#0¤4#¤5#4¤5#Klinikk for kirurgi¤5#1¤5#0¤4#.¤5#1¤5#Kirurgisk avdeling¤5#1¤5#0¤4#.¤5#0¤5#Felles kirurgisk avdeling¤5#0¤5#0¤4#/¤5#6¤5#pasientbehandling/ fagprosedyrer¤5#0¤5#0¤4#\¤3#EK_Strukt01¤2#5¤2#¤3#EK_Pub¤2#6¤2#;15;¤3#EKR_DokType¤2#0¤2# ¤3#EKR_Doktittel¤2#0¤2# ¤3#EKR_DokumentID¤2#0¤2# ¤3#EKR_RefNr¤2#0¤2# ¤3#EKR_Gradering¤2#0¤2# ¤3#EKR_Signatur¤2#0¤2# ¤3#EKR_Verifisert¤2#0¤2# ¤3#EKR_Hørt¤2#0¤2# ¤3#EKR_AuditReview¤2#2¤2# ¤3#EKR_AuditApprove¤2#2¤2# ¤3#EKR_AuditFinal¤2#2¤2# ¤3#EKR_Dokeier¤2#0¤2# ¤3#EKR_Status¤2#0¤2# ¤3#EKR_Opprettet¤2#0¤2# ¤3#EKR_Endret¤2#0¤2# ¤3#EKR_Ibruk¤2#0¤2# ¤3#EKR_Rapport¤2#3¤2# ¤3#EKR_Utgitt¤2#0¤2# ¤3#EKR_SkrevetAv¤2#0¤2# ¤3#EKR_UText1¤2#0¤2# ¤3#EKR_UText2¤2#0¤2# ¤3#EKR_UText3¤2#0¤2# ¤3#EKR_UText4¤2#0¤2# ¤3#EKR_DokRefnr¤2#4¤2# ¤3#EKR_Gradnr¤2#4¤2# ¤3#EKR_Strukt00¤2#5¤2#¤5#A¤5#Avdelinger¤5#0¤5#0¤4#¤5#4¤5#Klinikk for kirurgi¤5#1¤5#0¤4#.¤5#1¤5#Kirurgisk avdeling¤5#1¤5#0¤4#.¤5#0¤5#Felles kirurgisk avdeling¤5#0¤5#0¤4#/¤5#6¤5#pasientbehandling/ fagprosedyrer¤5#0¤5#0¤4#\¤3#</dc:description>
  <cp:keywords>&lt;dok46915.pptx&gt;&lt;n&gt;ek_type&lt;/n&gt;&lt;v&gt;DOK&lt;/v&gt;&lt;n&gt;khb&lt;/n&gt;&lt;v&gt;UB&lt;/v&gt;&lt;n&gt;beskyttet&lt;/n&gt;&lt;v&gt;nei&lt;/v&gt;&lt;/dok46915.pptx&gt;&lt;mal00647.pptx&gt;&lt;n&gt;ek_type&lt;/n&gt;&lt;v&gt;MAL&lt;/v&gt;&lt;n&gt;khb&lt;/n&gt;&lt;v&gt;UB&lt;/v&gt;&lt;n&gt;beskyttet&lt;/n&gt;&lt;v&gt;nei&lt;/v&gt;&lt;/mal00647.pptx&gt;&lt;mal00538.pptx&gt;&lt;n&gt;ek_type&lt;/n&gt;&lt;v&gt;MAL&lt;/v&gt;&lt;n&gt;khb&lt;/n&gt;&lt;v&gt;UB&lt;/v&gt;&lt;n&gt;beskyttet&lt;/n&gt;&lt;v&gt;nei&lt;/v&gt;&lt;/mal00538.pptx&gt;</cp:keywords>
  <cp:lastModifiedBy>Vibeke Jahle</cp:lastModifiedBy>
  <cp:revision>237</cp:revision>
  <cp:lastPrinted>1999-11-02T12:57:05.000</cp:lastPrinted>
  <dcterms:created xsi:type="dcterms:W3CDTF">1996-08-05T15:40:36Z</dcterms:created>
  <dcterms:modified xsi:type="dcterms:W3CDTF">2024-04-08T12:24:33Z</dcterms:modified>
  <dc:subject>|[RefNr]|[Gradnr]</dc:subject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CurrDocVer">
    <vt:lpwstr>2.20</vt:lpwstr>
  </property>
  <property fmtid="{D5CDD505-2E9C-101B-9397-08002B2CF9AE}" pid="3" name="EK_Format">
    <vt:lpwstr>10</vt:lpwstr>
  </property>
  <property fmtid="{D5CDD505-2E9C-101B-9397-08002B2CF9AE}" pid="4" name="shape_Counter">
    <vt:i4>42</vt:i4>
  </property>
</Properties>
</file>