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8" r:id="rId4"/>
  </p:sldIdLst>
  <p:sldSz cx="9144000" cy="6858000" type="screen4x3"/>
  <p:notesSz cx="6669088" cy="98202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5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04" autoAdjust="0"/>
  </p:normalViewPr>
  <p:slideViewPr>
    <p:cSldViewPr snapToGrid="0">
      <p:cViewPr varScale="1">
        <p:scale>
          <a:sx n="62" d="100"/>
          <a:sy n="62" d="100"/>
        </p:scale>
        <p:origin x="10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D2B3545-B0F8-4B15-B1FE-12769BF6974E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3D13DF4-14F5-4FBC-9EB1-24E1ACC442BF}" type="slidenum">
              <a:rPr lang="en-GB"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8363"/>
            <a:ext cx="489108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6163" y="857250"/>
            <a:ext cx="4576762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587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3C98F79-8E4D-4FBF-B863-FAFE73D3BFA5}" type="slidenum">
              <a:rPr lang="en-GB"/>
              <a:t>1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62105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8625849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AutoShape 7"/>
          <p:cNvSpPr>
            <a:spLocks noChangeArrowheads="1"/>
          </p:cNvSpPr>
          <p:nvPr userDrawn="1"/>
        </p:nvSpPr>
        <p:spPr bwMode="auto">
          <a:xfrm>
            <a:off x="311150" y="311150"/>
            <a:ext cx="8521700" cy="6235700"/>
          </a:xfrm>
          <a:prstGeom prst="roundRect">
            <a:avLst>
              <a:gd name="adj" fmla="val 3556"/>
            </a:avLst>
          </a:prstGeom>
          <a:noFill/>
          <a:ln w="31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endParaRPr lang="nb-NO"/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36620" y="6016693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Dok.id: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6929640" y="617410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Utgave: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88318" y="6167179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Utarbeidet </a:t>
            </a:r>
            <a:r>
              <a:rPr lang="nb-NO" sz="700">
                <a:latin typeface="Calibri" panose="020f0502020204030204" pitchFamily="34" charset="0"/>
              </a:rPr>
              <a:t>av:</a:t>
            </a:r>
          </a:p>
        </p:txBody>
      </p:sp>
      <p:sp>
        <p:nvSpPr>
          <p:cNvPr id="6" name="EK_Utgave?26"/>
          <p:cNvSpPr txBox="1">
            <a:spLocks noChangeArrowheads="1"/>
          </p:cNvSpPr>
          <p:nvPr userDrawn="1"/>
        </p:nvSpPr>
        <p:spPr bwMode="auto">
          <a:xfrm>
            <a:off x="7445494" y="616501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2.00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583754" y="628177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Godkjent av:</a:t>
            </a:r>
          </a:p>
        </p:txBody>
      </p:sp>
      <p:sp>
        <p:nvSpPr>
          <p:cNvPr id="8" name="EK_Signatur?27"/>
          <p:cNvSpPr txBox="1">
            <a:spLocks noChangeArrowheads="1"/>
          </p:cNvSpPr>
          <p:nvPr userDrawn="1"/>
        </p:nvSpPr>
        <p:spPr bwMode="auto">
          <a:xfrm>
            <a:off x="1145098" y="627366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Åse Kari Kringlåk</a:t>
            </a: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932226" y="6288919"/>
            <a:ext cx="1012902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Gjelder fra:</a:t>
            </a:r>
          </a:p>
        </p:txBody>
      </p:sp>
      <p:sp>
        <p:nvSpPr>
          <p:cNvPr id="10" name="EK_GjelderFra?28"/>
          <p:cNvSpPr txBox="1">
            <a:spLocks noChangeArrowheads="1"/>
          </p:cNvSpPr>
          <p:nvPr userDrawn="1"/>
        </p:nvSpPr>
        <p:spPr bwMode="auto">
          <a:xfrm>
            <a:off x="7445918" y="6290652"/>
            <a:ext cx="969227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08.06.2022</a:t>
            </a:r>
          </a:p>
        </p:txBody>
      </p:sp>
      <p:sp>
        <p:nvSpPr>
          <p:cNvPr id="11" name="EK_SkrevetAv?29"/>
          <p:cNvSpPr txBox="1">
            <a:spLocks noChangeArrowheads="1"/>
          </p:cNvSpPr>
          <p:nvPr userDrawn="1"/>
        </p:nvSpPr>
        <p:spPr bwMode="auto">
          <a:xfrm>
            <a:off x="1144238" y="6165482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Seksjonsoverlege Anne Beate Vereide</a:t>
            </a:r>
          </a:p>
        </p:txBody>
      </p:sp>
      <p:sp>
        <p:nvSpPr>
          <p:cNvPr id="12" name="EK_DokumentID?38"/>
          <p:cNvSpPr txBox="1"/>
          <p:nvPr userDrawn="1"/>
        </p:nvSpPr>
        <p:spPr>
          <a:xfrm>
            <a:off x="7449598" y="6064821"/>
            <a:ext cx="463696" cy="20010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nb-NO" sz="700" smtClean="0">
                <a:latin typeface="Calibri" panose="020f0502020204030204" pitchFamily="34" charset="0"/>
              </a:rPr>
              <a:t>D45254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7782866" y="335915"/>
            <a:ext cx="93633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7620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Side </a:t>
            </a:r>
            <a:fld id="{42D0EF37-10BC-4769-B4FF-E7F32F88CD80}" type="slidenum">
              <a:rPr lang="en-GB" smtClean="0"/>
              <a:t>1</a:t>
            </a:fld>
            <a:endParaRPr lang="en-GB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</p:sldLayoutIdLst>
  <p:transition/>
  <p:timing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wm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EK_DokTittel?23"/>
          <p:cNvSpPr txBox="1">
            <a:spLocks noChangeArrowheads="1"/>
          </p:cNvSpPr>
          <p:nvPr/>
        </p:nvSpPr>
        <p:spPr bwMode="auto">
          <a:xfrm>
            <a:off x="460548" y="963528"/>
            <a:ext cx="54864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1400" b="1" smtClean="0">
                <a:latin typeface="Calibri" panose="020f0502020204030204" pitchFamily="34" charset="0"/>
              </a:rPr>
              <a:t>Observasjonskort - utlokaliserte pasienter, gynekologi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309965" y="1367884"/>
            <a:ext cx="8555065" cy="473871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1600" b="1" smtClean="0">
                <a:latin typeface="Calibri" panose="020f0502020204030204" pitchFamily="34" charset="0"/>
              </a:rPr>
              <a:t>Gynekologiske  pasient</a:t>
            </a:r>
          </a:p>
          <a:p>
            <a:r>
              <a:rPr lang="nb-NO" sz="1400" b="1" smtClean="0">
                <a:latin typeface="Calibri" panose="020f0502020204030204" pitchFamily="34" charset="0"/>
              </a:rPr>
              <a:t>Vanlige diagnoser: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Ulike kreftdiagnoser innen gynekologisk cancer, </a:t>
            </a:r>
            <a:r>
              <a:rPr lang="nb-NO" sz="1200" smtClean="0">
                <a:latin typeface="Calibri" panose="020f0502020204030204" pitchFamily="34" charset="0"/>
              </a:rPr>
              <a:t>cancer ovarii, cancer corporis uteri, cancer cervicis uteri, cancer vulvae etc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>
                <a:latin typeface="Calibri" panose="020f0502020204030204" pitchFamily="34" charset="0"/>
              </a:rPr>
              <a:t>Operasjonspasienter, laparotomier, laparoskopier og vaginale </a:t>
            </a:r>
            <a:r>
              <a:rPr lang="nb-NO" sz="1200" err="1" smtClean="0">
                <a:latin typeface="Calibri" panose="020f0502020204030204" pitchFamily="34" charset="0"/>
              </a:rPr>
              <a:t>plastikker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>
                <a:latin typeface="Calibri" panose="020f0502020204030204" pitchFamily="34" charset="0"/>
              </a:rPr>
              <a:t>Svangerskapskomplikasjoner opp til uke 18, herunder hyperemesis, XU og </a:t>
            </a:r>
            <a:r>
              <a:rPr lang="nb-NO" sz="1200" smtClean="0">
                <a:latin typeface="Calibri" panose="020f0502020204030204" pitchFamily="34" charset="0"/>
              </a:rPr>
              <a:t>hyperstimulering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>
                <a:latin typeface="Calibri" panose="020f0502020204030204" pitchFamily="34" charset="0"/>
              </a:rPr>
              <a:t>Smerteproblematikk ved endometriose, rumperte eller torquerte </a:t>
            </a:r>
            <a:r>
              <a:rPr lang="nb-NO" sz="1200" smtClean="0">
                <a:latin typeface="Calibri" panose="020f0502020204030204" pitchFamily="34" charset="0"/>
              </a:rPr>
              <a:t>ovarialcyster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Blødningsforstyrrelser, anemi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>
                <a:latin typeface="Calibri" panose="020f0502020204030204" pitchFamily="34" charset="0"/>
              </a:rPr>
              <a:t>Bekkeninfeksjoner (PID</a:t>
            </a:r>
            <a:r>
              <a:rPr lang="nb-NO" sz="1200" smtClean="0">
                <a:latin typeface="Calibri" panose="020f0502020204030204" pitchFamily="34" charset="0"/>
              </a:rPr>
              <a:t>)</a:t>
            </a:r>
          </a:p>
          <a:p>
            <a:r>
              <a:rPr lang="nb-NO" sz="1400" b="1" smtClean="0">
                <a:latin typeface="Calibri" panose="020f0502020204030204" pitchFamily="34" charset="0"/>
              </a:rPr>
              <a:t>Spesielt viktige observasjon hos pasienten: 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Smerter, kvalme og brekninger, dyspne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Vaginal blødning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Infeksjonstegn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 err="1">
                <a:latin typeface="Calibri" panose="020f0502020204030204" pitchFamily="34" charset="0"/>
              </a:rPr>
              <a:t>Bukstatus (spent, myk, øm), operasjonssår hos </a:t>
            </a:r>
            <a:r>
              <a:rPr lang="nb-NO" sz="1200" smtClean="0">
                <a:latin typeface="Calibri" panose="020f0502020204030204" pitchFamily="34" charset="0"/>
              </a:rPr>
              <a:t>nyopererte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Blodprøver med tanke på elektrolytter, blødning, infeksjon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Vannlatning, spesielt etter seponering av kateter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Behov </a:t>
            </a:r>
            <a:r>
              <a:rPr lang="nb-NO" sz="1200">
                <a:latin typeface="Calibri" panose="020f0502020204030204" pitchFamily="34" charset="0"/>
              </a:rPr>
              <a:t>for beskyttende </a:t>
            </a:r>
            <a:r>
              <a:rPr lang="nb-NO" sz="1200" smtClean="0">
                <a:latin typeface="Calibri" panose="020f0502020204030204" pitchFamily="34" charset="0"/>
              </a:rPr>
              <a:t>isolering</a:t>
            </a:r>
            <a:endParaRPr lang="nb-NO" sz="1200">
              <a:latin typeface="Calibri" panose="020f050202020403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nb-NO" sz="1400" b="1" smtClean="0">
                <a:latin typeface="Calibri" panose="020f0502020204030204" pitchFamily="34" charset="0"/>
              </a:rPr>
              <a:t>NEWS </a:t>
            </a:r>
            <a:r>
              <a:rPr lang="nb-NO" sz="1400" b="1">
                <a:latin typeface="Calibri" panose="020f0502020204030204" pitchFamily="34" charset="0"/>
              </a:rPr>
              <a:t>observasjoner og tiltak følges som </a:t>
            </a:r>
            <a:r>
              <a:rPr lang="nb-NO" sz="1400" b="1" smtClean="0">
                <a:latin typeface="Calibri" panose="020f0502020204030204" pitchFamily="34" charset="0"/>
              </a:rPr>
              <a:t>vanlig</a:t>
            </a:r>
            <a:endParaRPr lang="nb-NO" sz="1400" b="1">
              <a:latin typeface="Calibri" panose="020f050202020403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nb-NO" sz="1400" b="1" smtClean="0">
                <a:latin typeface="Calibri" panose="020f0502020204030204" pitchFamily="34" charset="0"/>
              </a:rPr>
              <a:t>Kontakt lege: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Ved frostanfall, tegn til sepsis, dyspne, blodtrykksfall &lt; 100 </a:t>
            </a:r>
            <a:r>
              <a:rPr lang="nb-NO" sz="1200" smtClean="0">
                <a:latin typeface="Calibri" panose="020f0502020204030204" pitchFamily="34" charset="0"/>
              </a:rPr>
              <a:t>systolisk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>
                <a:latin typeface="Calibri" panose="020f0502020204030204" pitchFamily="34" charset="0"/>
              </a:rPr>
              <a:t>Forverring av </a:t>
            </a:r>
            <a:r>
              <a:rPr lang="nb-NO" sz="1200" smtClean="0">
                <a:latin typeface="Calibri" panose="020f0502020204030204" pitchFamily="34" charset="0"/>
              </a:rPr>
              <a:t>tilstand</a:t>
            </a:r>
            <a:endParaRPr lang="nb-NO" sz="120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nb-NO" sz="120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2" y="430870"/>
            <a:ext cx="1959021" cy="277817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 bwMode="auto">
          <a:xfrm>
            <a:off x="430812" y="1263226"/>
            <a:ext cx="8319178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K_S00MT1?37"/>
          <p:cNvSpPr txBox="1"/>
          <p:nvPr/>
        </p:nvSpPr>
        <p:spPr>
          <a:xfrm>
            <a:off x="1045139" y="726893"/>
            <a:ext cx="2294750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b-NO" sz="1000" b="1" smtClean="0">
                <a:solidFill>
                  <a:srgbClr val="002060"/>
                </a:solidFill>
                <a:latin typeface="Calibri" panose="020f0502020204030204" pitchFamily="34" charset="0"/>
              </a:rPr>
              <a:t>Klinikk for kvinne-barn/Kvinneklinikken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60918" y="746287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smtClean="0">
                <a:latin typeface="Calibri" panose="020f0502020204030204" pitchFamily="34" charset="0"/>
              </a:rPr>
              <a:t>Sjekkliste</a:t>
            </a:r>
            <a:endParaRPr lang="nb-NO" sz="900">
              <a:latin typeface="Calibri" panose="020f0502020204030204" pitchFamily="34" charset="0"/>
            </a:endParaRPr>
          </a:p>
        </p:txBody>
      </p:sp>
      <p:sp>
        <p:nvSpPr>
          <p:cNvPr id="5" name="EK_S00MT4?42"/>
          <p:cNvSpPr txBox="1"/>
          <p:nvPr/>
        </p:nvSpPr>
        <p:spPr>
          <a:xfrm>
            <a:off x="2880131" y="726011"/>
            <a:ext cx="184709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nb-NO" sz="1000" b="1" smtClean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5630779" y="4379492"/>
            <a:ext cx="3119210" cy="16362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nb-NO" sz="1400" b="1">
                <a:latin typeface="Calibri" panose="020f0502020204030204" pitchFamily="34" charset="0"/>
              </a:rPr>
              <a:t>Kontakt lege </a:t>
            </a:r>
            <a:r>
              <a:rPr lang="nb-NO" sz="1400" b="1" smtClean="0">
                <a:latin typeface="Calibri" panose="020f0502020204030204" pitchFamily="34" charset="0"/>
              </a:rPr>
              <a:t>straks: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smtClean="0">
                <a:latin typeface="Calibri" panose="020f0502020204030204" pitchFamily="34" charset="0"/>
              </a:rPr>
              <a:t>Akutte </a:t>
            </a:r>
            <a:r>
              <a:rPr lang="nb-NO" sz="1200">
                <a:latin typeface="Calibri" panose="020f0502020204030204" pitchFamily="34" charset="0"/>
              </a:rPr>
              <a:t>blødninger og bevissthetstap. </a:t>
            </a:r>
            <a:r>
              <a:rPr lang="nb-NO" sz="1200" smtClean="0">
                <a:latin typeface="Calibri" panose="020f0502020204030204" pitchFamily="34" charset="0"/>
              </a:rPr>
              <a:t>Magesmerter </a:t>
            </a:r>
            <a:r>
              <a:rPr lang="nb-NO" sz="1200">
                <a:latin typeface="Calibri" panose="020f0502020204030204" pitchFamily="34" charset="0"/>
              </a:rPr>
              <a:t>og takykardi  er tegn på intraabdominal blødning ved XU </a:t>
            </a:r>
            <a:r>
              <a:rPr lang="nb-NO" sz="1200" err="1" smtClean="0">
                <a:latin typeface="Calibri" panose="020f0502020204030204" pitchFamily="34" charset="0"/>
              </a:rPr>
              <a:t>preoperativt.</a:t>
            </a:r>
          </a:p>
          <a:p>
            <a:endParaRPr lang="nb-NO" sz="120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>
                <a:latin typeface="Calibri" panose="020f0502020204030204" pitchFamily="34" charset="0"/>
              </a:rPr>
              <a:t>S</a:t>
            </a:r>
            <a:r>
              <a:rPr lang="nb-NO" sz="1200" smtClean="0">
                <a:latin typeface="Calibri" panose="020f0502020204030204" pitchFamily="34" charset="0"/>
              </a:rPr>
              <a:t>trakstiltak</a:t>
            </a:r>
            <a:r>
              <a:rPr lang="nb-NO" sz="1200">
                <a:latin typeface="Calibri" panose="020f0502020204030204" pitchFamily="34" charset="0"/>
              </a:rPr>
              <a:t>: NEWS, evt. </a:t>
            </a:r>
            <a:r>
              <a:rPr lang="nb-NO" sz="1200" smtClean="0">
                <a:latin typeface="Calibri" panose="020f0502020204030204" pitchFamily="34" charset="0"/>
              </a:rPr>
              <a:t>væske </a:t>
            </a:r>
            <a:r>
              <a:rPr lang="nb-NO" sz="1200">
                <a:latin typeface="Calibri" panose="020f0502020204030204" pitchFamily="34" charset="0"/>
              </a:rPr>
              <a:t>og </a:t>
            </a:r>
            <a:r>
              <a:rPr lang="nb-NO" sz="1200" smtClean="0">
                <a:latin typeface="Calibri" panose="020f0502020204030204" pitchFamily="34" charset="0"/>
              </a:rPr>
              <a:t>blodprøver</a:t>
            </a:r>
            <a:r>
              <a:rPr lang="nb-NO" sz="1200">
                <a:latin typeface="Calibri" panose="020f0502020204030204" pitchFamily="34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26</Paragraphs>
  <Slides>1</Slides>
  <Notes>1</Notes>
  <TotalTime>134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5">
      <vt:lpstr>Arial</vt:lpstr>
      <vt:lpstr>Times New Roman</vt:lpstr>
      <vt:lpstr>Calibri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Standard Powerpoint</dc:title>
  <dc:creator>LeifK</dc:creator>
  <dc:description>EK_Avdeling¤2#4¤2# ¤3#EK_Avsnitt¤2#4¤2# ¤3#EK_Bedriftsnavn¤2#1¤2#Sykehuset Østfold¤3#EK_GjelderFra¤2#0¤2# ¤3#EK_KlGjelderFra¤2#0¤2# ¤3#EK_Opprettet¤2#0¤2#27.03.2020¤3#EK_Utgitt¤2#0¤2#02.04.2020¤3#EK_IBrukDato¤2#0¤2#02.04.2020¤3#EK_DokumentID¤2#0¤2#D45254¤3#EK_DokTittel¤2#0¤2#Observasjonskort - utlokaliserte pasienter, gynekologi¤3#EK_DokType¤2#0¤2#Retningslinje¤3#EK_DocLvlShort¤2#0¤2#Nivå 2¤3#EK_DocLevel¤2#0¤2#Avdelingsdokumenter¤3#EK_EksRef¤2#2¤2# 0	¤3#EK_Erstatter¤2#0¤2#1.00¤3#EK_ErstatterD¤2#0¤2#02.04.2020¤3#EK_Signatur¤2#0¤2#¤3#EK_Verifisert¤2#0¤2#¤3#EK_Hørt¤2#0¤2#¤3#EK_AuditReview¤2#2¤2#¤3#EK_AuditApprove¤2#2¤2#¤3#EK_Gradering¤2#0¤2#Åpen¤3#EK_Gradnr¤2#4¤2#0¤3#EK_Kapittel¤2#4¤2# ¤3#EK_Referanse¤2#2¤2# 0	¤3#EK_RefNr¤2#0¤2#A6.2/6.1.1-02¤3#EK_Revisjon¤2#0¤2#2.00¤3#EK_Ansvarlig¤2#0¤2#Britt Helene Skaar Udnæs¤3#EK_SkrevetAv¤2#0¤2#Seksjonsoverlege Anne Beate Vereide¤3#EK_UText1¤2#0¤2# ¤3#EK_UText2¤2#0¤2#Seksjonsoverlege PhD Katrine Dønvold Sjøborg¤3#EK_UText3¤2#0¤2# ¤3#EK_UText4¤2#0¤2# ¤3#EK_Status¤2#0¤2#Til godkj.(rev)¤3#EK_Stikkord¤2#0¤2#gynekologi, gynekolocisk, gynecologisk canser, cancer,  kreft, ovari, ovarii, vulva, corpus, canserovarii, cancervulva, cansertube, vaginale plastikker, vaginal plastikk, hyperemesis, xu, hyperstimulering, endometriose, ovarialcyste, ovarialcyster, bekkeninfeksjon, PID¤3#EK_SuperStikkord¤2#0¤2#¤3#EK_Rapport¤2#3¤2#¤3#EK_EKPrintMerke¤2#0¤2#Uoffisiell utskrift er kun gyldig på utskriftsdato¤3#EK_Watermark¤2#0¤2# &lt;til godkjenning&gt;¤3#EK_Utgave¤2#0¤2#2.00¤3#EK_Merknad¤2#7¤2#Lagt under diagnoser: cancer corporis uteri, cancer cervicis uteri¤3#EK_VerLogg¤2#2¤2#Ver. 2.00 - 02.04.2020|Lagt under diagnoser: cancer corporis uteri, cancer cervicis uteri¤1#Ver. 1.00 - 02.04.2020|Nytt¤3#EK_RF1¤2#4¤2#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¤3#EK_DL¤2#0¤2#2¤3#EK_GjelderTil¤2#0¤2#¤3#EK_Vedlegg¤2#2¤2# 0	¤3#EK_AvdelingOver¤2#4¤2# ¤3#EK_HRefNr¤2#0¤2# ¤3#EK_HbNavn¤2#0¤2# ¤3#EK_DokRefnr¤2#4¤2#00030603060101¤3#EK_Dokendrdato¤2#4¤2#27.04.2022 19:24:22¤3#EK_HbType¤2#4¤2# ¤3#EK_Offisiell¤2#4¤2# ¤3#EK_VedleggRef¤2#4¤2#A6.2/6.1.1-02¤3#EK_Strukt00¤2#5¤2#¤5#A¤5#Avdelinger¤5#0¤5#0¤4#¤5#6¤5#Klinikk for kvinne-barn¤5#1¤5#0¤4#.¤5#2¤5#Kvinneklinikken¤5#1¤5#0¤4#/¤5#6¤5#pasientbehandling/ fagprosedyrer¤5#0¤5#0¤4#.¤5#1¤5#fagprosedyrer¤5#0¤5#0¤4#.¤5#1¤5#Felles¤5#0¤5#0¤4#\¤3#EK_Strukt01¤2#5¤2#¤3#EK_Pub¤2#6¤2# 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¤3#EKR_Strukt00¤2#5¤2#¤5#A¤5#Avdelinger¤5#0¤5#0¤4#¤5#6¤5#Klinikk for kvinne-barn¤5#1¤5#0¤4#.¤5#2¤5#Kvinneklinikken¤5#1¤5#0¤4#/¤5#6¤5#pasientbehandling/ fagprosedyrer¤5#0¤5#0¤4#.¤5#1¤5#fagprosedyrer¤5#0¤5#0¤4#.¤5#1¤5#Felles¤5#0¤5#0¤4#\¤3#</dc:description>
  <cp:keywords>&lt;dok45254.pptx&gt;&lt;n&gt;ek_type&lt;/n&gt;&lt;v&gt;ARB&lt;/v&gt;&lt;n&gt;khb&lt;/n&gt;&lt;v&gt;UB&lt;/v&gt;&lt;n&gt;beskyttet&lt;/n&gt;&lt;v&gt;nei&lt;/v&gt;&lt;/dok45254.pptx&gt;&lt;mal00647.pptx&gt;&lt;n&gt;ek_type&lt;/n&gt;&lt;v&gt;MAL&lt;/v&gt;&lt;n&gt;khb&lt;/n&gt;&lt;v&gt;UB&lt;/v&gt;&lt;n&gt;beskyttet&lt;/n&gt;&lt;v&gt;nei&lt;/v&gt;&lt;/mal00647.pptx&gt;&lt;mal00538.pptx&gt;&lt;n&gt;ek_type&lt;/n&gt;&lt;v&gt;MAL&lt;/v&gt;&lt;n&gt;khb&lt;/n&gt;&lt;v&gt;UB&lt;/v&gt;&lt;n&gt;beskyttet&lt;/n&gt;&lt;v&gt;nei&lt;/v&gt;&lt;/mal00538.pptx&gt;</cp:keywords>
  <cp:lastModifiedBy>Britt Helene Skaar Udnæs</cp:lastModifiedBy>
  <cp:revision>213</cp:revision>
  <cp:lastPrinted>1999-11-02T12:57:05.000</cp:lastPrinted>
  <dcterms:created xsi:type="dcterms:W3CDTF">1996-08-05T15:40:36Z</dcterms:created>
  <dcterms:modified xsi:type="dcterms:W3CDTF">2024-03-25T13:16:22Z</dcterms:modified>
  <dc:subject>|[RefNr]|[Gradnr]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10</vt:lpwstr>
  </property>
  <property fmtid="{D5CDD505-2E9C-101B-9397-08002B2CF9AE}" pid="4" name="shape_Counter">
    <vt:i4>42</vt:i4>
  </property>
</Properties>
</file>