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80" d="100"/>
          <a:sy n="80" d="100"/>
        </p:scale>
        <p:origin x="1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618" y="9630"/>
            <a:ext cx="2946576" cy="4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2" tIns="0" rIns="19322" bIns="0" numCol="1" anchor="t" anchorCtr="0" compatLnSpc="1">
            <a:prstTxWarp prst="textNoShape">
              <a:avLst/>
            </a:prstTxWarp>
          </a:bodyPr>
          <a:lstStyle>
            <a:lvl1pPr defTabSz="772897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8" y="9630"/>
            <a:ext cx="2946575" cy="4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2" tIns="0" rIns="19322" bIns="0" numCol="1" anchor="t" anchorCtr="0" compatLnSpc="1">
            <a:prstTxWarp prst="textNoShape">
              <a:avLst/>
            </a:prstTxWarp>
          </a:bodyPr>
          <a:lstStyle>
            <a:lvl1pPr algn="r" defTabSz="772897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618" y="9453160"/>
            <a:ext cx="2946576" cy="4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2" tIns="0" rIns="19322" bIns="0" numCol="1" anchor="b" anchorCtr="0" compatLnSpc="1">
            <a:prstTxWarp prst="textNoShape">
              <a:avLst/>
            </a:prstTxWarp>
          </a:bodyPr>
          <a:lstStyle>
            <a:lvl1pPr defTabSz="772897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8" y="9453160"/>
            <a:ext cx="2946575" cy="4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2" tIns="0" rIns="19322" bIns="0" numCol="1" anchor="b" anchorCtr="0" compatLnSpc="1">
            <a:prstTxWarp prst="textNoShape">
              <a:avLst/>
            </a:prstTxWarp>
          </a:bodyPr>
          <a:lstStyle>
            <a:lvl1pPr algn="r" defTabSz="772897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618" y="9630"/>
            <a:ext cx="2946576" cy="4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2" tIns="0" rIns="19322" bIns="0" numCol="1" anchor="t" anchorCtr="0" compatLnSpc="1">
            <a:prstTxWarp prst="textNoShape">
              <a:avLst/>
            </a:prstTxWarp>
          </a:bodyPr>
          <a:lstStyle>
            <a:lvl1pPr defTabSz="772897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8" y="9630"/>
            <a:ext cx="2946575" cy="4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2" tIns="0" rIns="19322" bIns="0" numCol="1" anchor="t" anchorCtr="0" compatLnSpc="1">
            <a:prstTxWarp prst="textNoShape">
              <a:avLst/>
            </a:prstTxWarp>
          </a:bodyPr>
          <a:lstStyle>
            <a:lvl1pPr algn="r" defTabSz="772897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618" y="9453160"/>
            <a:ext cx="2946576" cy="4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2" tIns="0" rIns="19322" bIns="0" numCol="1" anchor="b" anchorCtr="0" compatLnSpc="1">
            <a:prstTxWarp prst="textNoShape">
              <a:avLst/>
            </a:prstTxWarp>
          </a:bodyPr>
          <a:lstStyle>
            <a:lvl1pPr defTabSz="772897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8" y="9453160"/>
            <a:ext cx="2946575" cy="4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2" tIns="0" rIns="19322" bIns="0" numCol="1" anchor="b" anchorCtr="0" compatLnSpc="1">
            <a:prstTxWarp prst="textNoShape">
              <a:avLst/>
            </a:prstTxWarp>
          </a:bodyPr>
          <a:lstStyle>
            <a:lvl1pPr algn="r" defTabSz="772897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29790"/>
            <a:ext cx="4985393" cy="448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2" tIns="46696" rIns="93392" bIns="46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866775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2.01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Avdelingssjef Anne Johannessen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30.03.2023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Adm.rådgiver Laila Andreassen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7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D45052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øre-nese-hals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33044" y="1367884"/>
            <a:ext cx="8316946" cy="47387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 smtClean="0">
                <a:latin typeface="Calibri" panose="020f0502020204030204" pitchFamily="34" charset="0"/>
              </a:rPr>
              <a:t>Øre-nese-hals-pasient							</a:t>
            </a:r>
            <a:endParaRPr lang="nb-NO" sz="1600" b="1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1400" b="1" smtClean="0">
                <a:latin typeface="Calibri" panose="020f0502020204030204" pitchFamily="34" charset="0"/>
              </a:rPr>
              <a:t>Vanlige diagnoser:</a:t>
            </a:r>
            <a:r>
              <a:rPr lang="nb-NO" sz="1400" smtClean="0">
                <a:latin typeface="Arial"/>
              </a:rPr>
              <a:t> </a:t>
            </a:r>
            <a:endParaRPr lang="nb-NO" sz="1400" b="1" smtClean="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Svimmelhet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Lette infeksjoner i hode-/halsregionen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Tanninfeksjoner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Ørebetennelser</a:t>
            </a:r>
            <a:endParaRPr lang="nb-NO" sz="1200">
              <a:latin typeface="Calibri" panose="020f0502020204030204" pitchFamily="34" charset="0"/>
            </a:endParaRPr>
          </a:p>
          <a:p>
            <a:r>
              <a:rPr lang="nb-NO" sz="1400" b="1" smtClean="0">
                <a:latin typeface="Calibri" panose="020f0502020204030204" pitchFamily="34" charset="0"/>
              </a:rPr>
              <a:t>Spesielt viktige observasjoner hos pasienten:</a:t>
            </a:r>
            <a:endParaRPr lang="nb-NO" sz="1200" smtClean="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Respirasjon - økt hevelse i svelg/øvre luftveier</a:t>
            </a:r>
          </a:p>
          <a:p>
            <a:pPr marL="342900" lvl="1" indent="-342900">
              <a:buFontTx/>
              <a:buChar char="•"/>
            </a:pPr>
            <a:r>
              <a:rPr lang="nb-NO" sz="1400" b="1">
                <a:latin typeface="Calibri" panose="020f0502020204030204" pitchFamily="34" charset="0"/>
              </a:rPr>
              <a:t>NEWS observasjoner og tiltak følges som </a:t>
            </a:r>
            <a:r>
              <a:rPr lang="nb-NO" sz="1400" b="1" smtClean="0">
                <a:latin typeface="Calibri" panose="020f0502020204030204" pitchFamily="34" charset="0"/>
              </a:rPr>
              <a:t>vanlig</a:t>
            </a:r>
            <a:endParaRPr lang="nb-NO" sz="1400" b="1">
              <a:latin typeface="Calibri" panose="020f05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nb-NO" sz="1400" b="1" smtClean="0">
                <a:latin typeface="Calibri" panose="020f0502020204030204" pitchFamily="34" charset="0"/>
              </a:rPr>
              <a:t>Kontakt lege: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Ved forverring av tilstand 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Kontakt lege straks:</a:t>
            </a:r>
            <a:endParaRPr lang="nb-NO" sz="1200" smtClean="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Økende respirasjonsbesvær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200" smtClean="0">
                <a:latin typeface="Calibri" panose="020f0502020204030204" pitchFamily="34" charset="0"/>
              </a:rPr>
              <a:t>Ev strakstiltak: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b-NO" sz="1100" smtClean="0">
                <a:latin typeface="Calibri" panose="020f0502020204030204" pitchFamily="34" charset="0"/>
              </a:rPr>
              <a:t>Høyt sengeleie, O2-tilførsel</a:t>
            </a:r>
            <a:endParaRPr lang="nb-NO" sz="120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2472725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kirurgi/Øre-nese-halsavdelingen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3517291" y="702395"/>
            <a:ext cx="18470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nb-NO" sz="1000" b="1" smtClean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4696199" y="1375379"/>
            <a:ext cx="3820568" cy="717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b-NO" sz="1400" b="1">
                <a:latin typeface="Calibri" panose="020f0502020204030204" pitchFamily="34" charset="0"/>
              </a:rPr>
              <a:t>Ved behov for råd og veiledning fra </a:t>
            </a:r>
            <a:r>
              <a:rPr lang="nb-NO" sz="1400" b="1" smtClean="0">
                <a:latin typeface="Calibri" panose="020f0502020204030204" pitchFamily="34" charset="0"/>
              </a:rPr>
              <a:t>moderpost, kontakt </a:t>
            </a:r>
            <a:r>
              <a:rPr lang="nb-NO" sz="1400" b="1">
                <a:latin typeface="Calibri" panose="020f0502020204030204" pitchFamily="34" charset="0"/>
              </a:rPr>
              <a:t>vaktansv. sykepl. hele døgnet på </a:t>
            </a:r>
            <a:endParaRPr lang="nb-NO" sz="1400" b="1" smtClean="0">
              <a:latin typeface="Calibri" panose="020f0502020204030204" pitchFamily="34" charset="0"/>
            </a:endParaRPr>
          </a:p>
          <a:p>
            <a:r>
              <a:rPr lang="nb-NO" sz="1400" b="1" u="sng" smtClean="0">
                <a:latin typeface="Calibri" panose="020f0502020204030204" pitchFamily="34" charset="0"/>
              </a:rPr>
              <a:t>tlf</a:t>
            </a:r>
            <a:r>
              <a:rPr lang="nb-NO" sz="1400" b="1" u="sng">
                <a:latin typeface="Calibri" panose="020f0502020204030204" pitchFamily="34" charset="0"/>
              </a:rPr>
              <a:t>. </a:t>
            </a:r>
            <a:r>
              <a:rPr lang="nb-NO" sz="1400" b="1" u="sng" smtClean="0">
                <a:latin typeface="Calibri" panose="020f0502020204030204" pitchFamily="34" charset="0"/>
              </a:rPr>
              <a:t>960 90 973</a:t>
            </a:r>
            <a:endParaRPr lang="nb-NO" sz="1400" b="1" u="sng">
              <a:latin typeface="Calibri" panose="020f0502020204030204" pitchFamily="34" charset="0"/>
            </a:endParaRPr>
          </a:p>
          <a:p>
            <a:r>
              <a:rPr lang="nb-NO" sz="1100" b="1">
                <a:latin typeface="Calibri" panose="020f0502020204030204" pitchFamily="34" charset="0"/>
              </a:rPr>
              <a:t>	</a:t>
            </a:r>
            <a:endParaRPr kumimoji="0" lang="nb-NO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4519101" y="4239490"/>
            <a:ext cx="3997666" cy="1511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b-NO" sz="1400" b="1" u="sng" smtClean="0">
                <a:latin typeface="Calibri" panose="020f0502020204030204" pitchFamily="34" charset="0"/>
              </a:rPr>
              <a:t>ØNH-lege</a:t>
            </a:r>
          </a:p>
          <a:p>
            <a:r>
              <a:rPr lang="nb-NO" sz="1200" b="1">
                <a:latin typeface="Calibri" panose="020f0502020204030204" pitchFamily="34" charset="0"/>
              </a:rPr>
              <a:t>K</a:t>
            </a:r>
            <a:r>
              <a:rPr lang="nb-NO" sz="1200" b="1" smtClean="0">
                <a:latin typeface="Calibri" panose="020f0502020204030204" pitchFamily="34" charset="0"/>
              </a:rPr>
              <a:t>l</a:t>
            </a:r>
            <a:r>
              <a:rPr lang="nb-NO" sz="1200" b="1">
                <a:latin typeface="Calibri" panose="020f0502020204030204" pitchFamily="34" charset="0"/>
              </a:rPr>
              <a:t>. 08 – 18 mandag – fredag, </a:t>
            </a:r>
            <a:r>
              <a:rPr lang="nb-NO" sz="1200" b="1" smtClean="0">
                <a:latin typeface="Calibri" panose="020f0502020204030204" pitchFamily="34" charset="0"/>
              </a:rPr>
              <a:t>tilstedevakt</a:t>
            </a:r>
            <a:endParaRPr lang="nb-NO" sz="1400" b="1" u="sng" smtClean="0">
              <a:latin typeface="Calibri" panose="020f0502020204030204" pitchFamily="34" charset="0"/>
            </a:endParaRPr>
          </a:p>
          <a:p>
            <a:r>
              <a:rPr lang="nb-NO" sz="1200" b="1" u="sng" smtClean="0">
                <a:latin typeface="Calibri" panose="020f0502020204030204" pitchFamily="34" charset="0"/>
              </a:rPr>
              <a:t>Mobilix: </a:t>
            </a:r>
            <a:r>
              <a:rPr lang="nb-NO" sz="1200" b="1" smtClean="0">
                <a:latin typeface="Calibri" panose="020f0502020204030204" pitchFamily="34" charset="0"/>
              </a:rPr>
              <a:t>søk ønh, velg </a:t>
            </a:r>
            <a:r>
              <a:rPr lang="nb-NO" sz="1200" b="1" u="sng">
                <a:latin typeface="Calibri" panose="020f0502020204030204" pitchFamily="34" charset="0"/>
              </a:rPr>
              <a:t>Primærvakt ØNH </a:t>
            </a:r>
            <a:r>
              <a:rPr lang="nb-NO" sz="1200" b="1">
                <a:latin typeface="Calibri" panose="020f0502020204030204" pitchFamily="34" charset="0"/>
              </a:rPr>
              <a:t> </a:t>
            </a:r>
            <a:endParaRPr lang="nb-NO" sz="1200" b="1" smtClean="0">
              <a:latin typeface="Calibri" panose="020f0502020204030204" pitchFamily="34" charset="0"/>
            </a:endParaRPr>
          </a:p>
          <a:p>
            <a:endParaRPr lang="nb-NO" sz="1200" b="1">
              <a:latin typeface="Calibri" panose="020f0502020204030204" pitchFamily="34" charset="0"/>
            </a:endParaRPr>
          </a:p>
          <a:p>
            <a:r>
              <a:rPr lang="nb-NO" sz="1200" b="1" smtClean="0">
                <a:latin typeface="Calibri" panose="020f0502020204030204" pitchFamily="34" charset="0"/>
              </a:rPr>
              <a:t>Hjemmevakt kl. 18 – 08 man – fre og hele lør/søn/røde dager. </a:t>
            </a:r>
            <a:endParaRPr lang="nb-NO" sz="1200" b="1">
              <a:latin typeface="Calibri" panose="020f0502020204030204" pitchFamily="34" charset="0"/>
            </a:endParaRPr>
          </a:p>
          <a:p>
            <a:pPr marL="0" lvl="3"/>
            <a:r>
              <a:rPr lang="nb-NO" sz="1200" b="1" u="sng">
                <a:solidFill>
                  <a:srgbClr val="000000"/>
                </a:solidFill>
                <a:latin typeface="Calibri" panose="020f0502020204030204" pitchFamily="34" charset="0"/>
              </a:rPr>
              <a:t>Tlf. 960 90 973 for opplysning om </a:t>
            </a:r>
            <a:r>
              <a:rPr lang="nb-NO" sz="1200" b="1" u="sng" smtClean="0">
                <a:solidFill>
                  <a:srgbClr val="000000"/>
                </a:solidFill>
                <a:latin typeface="Calibri" panose="020f0502020204030204" pitchFamily="34" charset="0"/>
              </a:rPr>
              <a:t>tlf </a:t>
            </a:r>
            <a:r>
              <a:rPr lang="nb-NO" sz="1200" b="1" u="sng">
                <a:solidFill>
                  <a:srgbClr val="000000"/>
                </a:solidFill>
                <a:latin typeface="Calibri" panose="020f0502020204030204" pitchFamily="34" charset="0"/>
              </a:rPr>
              <a:t>til primærvakt </a:t>
            </a:r>
            <a:r>
              <a:rPr lang="nb-NO" sz="1200" b="1" u="sng" smtClean="0">
                <a:solidFill>
                  <a:srgbClr val="000000"/>
                </a:solidFill>
                <a:latin typeface="Calibri" panose="020f0502020204030204" pitchFamily="34" charset="0"/>
              </a:rPr>
              <a:t>lege</a:t>
            </a:r>
            <a:endParaRPr lang="nb-NO" sz="1200" b="1" u="sng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b-NO" sz="1400" b="1" smtClean="0">
              <a:latin typeface="Calibri" panose="020f0502020204030204" pitchFamily="34" charset="0"/>
            </a:endParaRPr>
          </a:p>
          <a:p>
            <a:endParaRPr kumimoji="0" lang="nb-NO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26</Paragraphs>
  <Slides>1</Slides>
  <Notes>1</Notes>
  <TotalTime>216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Times New Roman</vt:lpstr>
      <vt:lpstr>Calibri</vt:lpstr>
      <vt:lpstr>Courier New</vt:lpstr>
      <vt:lpstr>Wingdings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Østfold¤3#EK_GjelderFra¤2#0¤2#30.03.2023¤3#EK_KlGjelderFra¤2#0¤2#¤3#EK_Opprettet¤2#0¤2#12.03.2020¤3#EK_Utgitt¤2#0¤2#12.03.2020¤3#EK_IBrukDato¤2#0¤2#30.03.2023¤3#EK_DokumentID¤2#0¤2#D45052¤3#EK_DokTittel¤2#0¤2#Observasjonskort - utlokaliserte pasienter, øre-nese-hals¤3#EK_DokType¤2#0¤2#Retningslinje¤3#EK_DocLvlShort¤2#0¤2#Nivå 1¤3#EK_DocLevel¤2#0¤2#Fellesdokumenter¤3#EK_EksRef¤2#2¤2# 0	¤3#EK_Erstatter¤2#0¤2#2.00¤3#EK_ErstatterD¤2#0¤2#01.03.2021¤3#EK_Signatur¤2#0¤2#Avdelingssjef Anne Johannessen¤3#EK_Verifisert¤2#0¤2# ¤3#EK_Hørt¤2#0¤2# ¤3#EK_AuditReview¤2#2¤2# ¤3#EK_AuditApprove¤2#2¤2# ¤3#EK_Gradering¤2#0¤2#Åpen¤3#EK_Gradnr¤2#4¤2#0¤3#EK_Kapittel¤2#4¤2# ¤3#EK_Referanse¤2#2¤2# 0	¤3#EK_RefNr¤2#0¤2#A5.3.0/6.1-17¤3#EK_Revisjon¤2#0¤2#2.01¤3#EK_Ansvarlig¤2#0¤2#Laila Andreassen¤3#EK_SkrevetAv¤2#0¤2#Adm.rådgiver Laila Andreassen¤3#EK_UText1¤2#0¤2# ¤3#EK_UText2¤2#0¤2#Overlege Eirik Mathisen¤3#EK_UText3¤2#0¤2# ¤3#EK_UText4¤2#0¤2# ¤3#EK_Status¤2#0¤2#I bruk¤3#EK_Stikkord¤2#0¤2#¤3#EK_SuperStikkord¤2#0¤2#¤3#EK_Rapport¤2#3¤2#¤3#EK_EKPrintMerke¤2#0¤2#Uoffisiell utskrift er kun gyldig på utskriftsdato¤3#EK_Watermark¤2#0¤2#¤3#EK_Utgave¤2#0¤2#2.01¤3#EK_Merknad¤2#7¤2#Forlenget gyldighet til 30.03.2025 uten endringer i dokumentet.¤3#EK_VerLogg¤2#2¤2#Ver. 2.01 - 30.03.2023|Forlenget gyldighet til 30.03.2025 uten endringer i dokumentet.¤1#Ver. 2.00 - 01.03.2021|Revidert, endret sykdomstilstander¤1#Ver. 1.00 - 13.03.2020|¤3#EK_RF1¤2#4¤2#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¤3#EK_DL¤2#0¤2#17¤3#EK_GjelderTil¤2#0¤2#30.03.2025¤3#EK_Vedlegg¤2#2¤2# 0	¤3#EK_AvdelingOver¤2#4¤2# ¤3#EK_HRefNr¤2#0¤2# ¤3#EK_HbNavn¤2#0¤2# ¤3#EK_DokRefnr¤2#4¤2#00030504010601¤3#EK_Dokendrdato¤2#4¤2#08.03.2023 17:16:27¤3#EK_HbType¤2#4¤2# ¤3#EK_Offisiell¤2#4¤2# ¤3#EK_VedleggRef¤2#4¤2#A5.3.0/6.1-17¤3#EK_Strukt00¤2#5¤2#¤5#A¤5#Avdelinger¤5#0¤5#0¤4#¤5#5¤5#Klinikk for kirurgi¤5#1¤5#0¤4#.¤5#3¤5#Øre-nese-halsavdelingen¤5#1¤5#0¤4#.¤5#0¤5#Felles øre-nese-halsavdelingen¤5#0¤5#0¤4#/¤5#6¤5#pasientbehandling/ fagprosedyrer¤5#0¤5#0¤4#.¤5#1¤5#fagprosedyrer¤5#0¤5#0¤4#\¤3#EK_Strukt01¤2#5¤2#¤3#EK_Pub¤2#6¤2#;15;¤3#EKR_DokType¤2#0¤2#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¤3#EKR_Strukt00¤2#5¤2#¤5#A¤5#Avdelinger¤5#0¤5#0¤4#¤5#5¤5#Klinikk for kirurgi¤5#1¤5#0¤4#.¤5#3¤5#Øre-nese-halsavdelingen¤5#1¤5#0¤4#.¤5#0¤5#Felles øre-nese-halsavdelingen¤5#0¤5#0¤4#/¤5#6¤5#pasientbehandling/ fagprosedyrer¤5#0¤5#0¤4#.¤5#1¤5#fagprosedyrer¤5#0¤5#0¤4#\¤3#</dc:description>
  <cp:keywords>&lt;dok45052.pptx&gt;&lt;n&gt;ek_type&lt;/n&gt;&lt;v&gt;DOK&lt;/v&gt;&lt;n&gt;khb&lt;/n&gt;&lt;v&gt;UB&lt;/v&gt;&lt;n&gt;beskyttet&lt;/n&gt;&lt;v&gt;nei&lt;/v&gt;&lt;/dok45052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Laila Andreassen</cp:lastModifiedBy>
  <cp:revision>239</cp:revision>
  <cp:lastPrinted>2020-03-12T13:44:37.000</cp:lastPrinted>
  <dcterms:created xsi:type="dcterms:W3CDTF">1996-08-05T15:40:36Z</dcterms:created>
  <dcterms:modified xsi:type="dcterms:W3CDTF">2024-03-26T09:08:13Z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