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5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8" r:id="rId4"/>
  </p:sldIdLst>
  <p:sldSz cx="9144000" cy="6858000" type="screen4x3"/>
  <p:notesSz cx="6669088" cy="9820275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custDataLst>
    <p:tags r:id="rId5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09" autoAdjust="0"/>
    <p:restoredTop sz="94604" autoAdjust="0"/>
  </p:normalViewPr>
  <p:slideViewPr>
    <p:cSldViewPr snapToGrid="0">
      <p:cViewPr varScale="1">
        <p:scale>
          <a:sx n="44" d="100"/>
          <a:sy n="44" d="100"/>
        </p:scale>
        <p:origin x="-989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5.fntdata" /><Relationship Id="rId11" Type="http://schemas.openxmlformats.org/officeDocument/2006/relationships/font" Target="fonts/font6.fntdata" /><Relationship Id="rId12" Type="http://schemas.openxmlformats.org/officeDocument/2006/relationships/font" Target="fonts/font7.fntdata" /><Relationship Id="rId13" Type="http://schemas.openxmlformats.org/officeDocument/2006/relationships/font" Target="fonts/font8.fntdata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font" Target="fonts/font1.fntdata" /><Relationship Id="rId7" Type="http://schemas.openxmlformats.org/officeDocument/2006/relationships/font" Target="fonts/font2.fntdata" /><Relationship Id="rId8" Type="http://schemas.openxmlformats.org/officeDocument/2006/relationships/font" Target="fonts/font3.fntdata" /><Relationship Id="rId9" Type="http://schemas.openxmlformats.org/officeDocument/2006/relationships/font" Target="fonts/font4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952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35037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35037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fld id="{5D2B3545-B0F8-4B15-B1FE-12769BF6974E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29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952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35037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35037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fld id="{53D13DF4-14F5-4FBC-9EB1-24E1ACC442BF}" type="slidenum">
              <a:rPr lang="en-GB"/>
              <a:t>‹#›</a:t>
            </a:fld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78363"/>
            <a:ext cx="4891088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Klikk for å redigere tekststiler i malen</a:t>
            </a:r>
          </a:p>
          <a:p>
            <a:pPr lvl="1"/>
            <a:r>
              <a:rPr lang="en-GB" smtClean="0"/>
              <a:t>Andre nivå</a:t>
            </a:r>
          </a:p>
          <a:p>
            <a:pPr lvl="2"/>
            <a:r>
              <a:rPr lang="en-GB" smtClean="0"/>
              <a:t>Tredje nivå</a:t>
            </a:r>
          </a:p>
          <a:p>
            <a:pPr lvl="3"/>
            <a:r>
              <a:rPr lang="en-GB" smtClean="0"/>
              <a:t>Fjerde nivå</a:t>
            </a:r>
          </a:p>
          <a:p>
            <a:pPr lvl="4"/>
            <a:r>
              <a:rPr lang="en-GB" smtClean="0"/>
              <a:t>Femte nivå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6163" y="857250"/>
            <a:ext cx="4576762" cy="3432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458714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3C98F79-8E4D-4FBF-B863-FAFE73D3BFA5}" type="slidenum">
              <a:rPr lang="en-GB"/>
              <a:t>1</a:t>
            </a:fld>
            <a:endParaRPr lang="en-GB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5621050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86258490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AutoShape 7"/>
          <p:cNvSpPr>
            <a:spLocks noChangeArrowheads="1"/>
          </p:cNvSpPr>
          <p:nvPr userDrawn="1"/>
        </p:nvSpPr>
        <p:spPr bwMode="auto">
          <a:xfrm>
            <a:off x="311150" y="311150"/>
            <a:ext cx="8521700" cy="6235700"/>
          </a:xfrm>
          <a:prstGeom prst="roundRect">
            <a:avLst>
              <a:gd name="adj" fmla="val 3556"/>
            </a:avLst>
          </a:prstGeom>
          <a:noFill/>
          <a:ln w="31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endParaRPr lang="nb-NO"/>
          </a:p>
        </p:txBody>
      </p:sp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936620" y="6016693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Dok.id:</a:t>
            </a: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6929640" y="6174109"/>
            <a:ext cx="7620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Utgave:</a:t>
            </a: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588318" y="6167179"/>
            <a:ext cx="3352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 smtClean="0">
                <a:latin typeface="Calibri" panose="020f0502020204030204" pitchFamily="34" charset="0"/>
              </a:rPr>
              <a:t>Utarbeidet </a:t>
            </a:r>
            <a:r>
              <a:rPr lang="nb-NO" sz="700">
                <a:latin typeface="Calibri" panose="020f0502020204030204" pitchFamily="34" charset="0"/>
              </a:rPr>
              <a:t>av:</a:t>
            </a:r>
          </a:p>
        </p:txBody>
      </p:sp>
      <p:sp>
        <p:nvSpPr>
          <p:cNvPr id="6" name="EK_Utgave?26"/>
          <p:cNvSpPr txBox="1">
            <a:spLocks noChangeArrowheads="1"/>
          </p:cNvSpPr>
          <p:nvPr userDrawn="1"/>
        </p:nvSpPr>
        <p:spPr bwMode="auto">
          <a:xfrm>
            <a:off x="7445494" y="6165019"/>
            <a:ext cx="7620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762000"/>
            <a:r>
              <a:rPr lang="nb-NO" sz="700" smtClean="0">
                <a:latin typeface="Calibri" panose="020f0502020204030204" pitchFamily="34" charset="0"/>
              </a:rPr>
              <a:t>1.00</a:t>
            </a: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583754" y="6281772"/>
            <a:ext cx="2209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Godkjent av:</a:t>
            </a:r>
          </a:p>
        </p:txBody>
      </p:sp>
      <p:sp>
        <p:nvSpPr>
          <p:cNvPr id="8" name="EK_Signatur?27"/>
          <p:cNvSpPr txBox="1">
            <a:spLocks noChangeArrowheads="1"/>
          </p:cNvSpPr>
          <p:nvPr userDrawn="1"/>
        </p:nvSpPr>
        <p:spPr bwMode="auto">
          <a:xfrm>
            <a:off x="1145098" y="6273662"/>
            <a:ext cx="2209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 smtClean="0">
                <a:latin typeface="Calibri" panose="020f0502020204030204" pitchFamily="34" charset="0"/>
              </a:rPr>
              <a:t>Avdelingssjef Antonios Porianos</a:t>
            </a: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6932226" y="6288919"/>
            <a:ext cx="1012902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Gjelder fra:</a:t>
            </a:r>
          </a:p>
        </p:txBody>
      </p:sp>
      <p:sp>
        <p:nvSpPr>
          <p:cNvPr id="10" name="EK_GjelderFra?28"/>
          <p:cNvSpPr txBox="1">
            <a:spLocks noChangeArrowheads="1"/>
          </p:cNvSpPr>
          <p:nvPr userDrawn="1"/>
        </p:nvSpPr>
        <p:spPr bwMode="auto">
          <a:xfrm>
            <a:off x="7445918" y="6290652"/>
            <a:ext cx="969227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762000"/>
            <a:r>
              <a:rPr lang="nb-NO" sz="700" smtClean="0">
                <a:latin typeface="Calibri" panose="020f0502020204030204" pitchFamily="34" charset="0"/>
              </a:rPr>
              <a:t>12.03.2020</a:t>
            </a:r>
          </a:p>
        </p:txBody>
      </p:sp>
      <p:sp>
        <p:nvSpPr>
          <p:cNvPr id="11" name="EK_SkrevetAv?29"/>
          <p:cNvSpPr txBox="1">
            <a:spLocks noChangeArrowheads="1"/>
          </p:cNvSpPr>
          <p:nvPr userDrawn="1"/>
        </p:nvSpPr>
        <p:spPr bwMode="auto">
          <a:xfrm>
            <a:off x="1144238" y="6165482"/>
            <a:ext cx="3352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 smtClean="0">
                <a:latin typeface="Calibri" panose="020f0502020204030204" pitchFamily="34" charset="0"/>
              </a:rPr>
              <a:t>Rådgiver Linda Abelsen</a:t>
            </a:r>
          </a:p>
        </p:txBody>
      </p:sp>
      <p:sp>
        <p:nvSpPr>
          <p:cNvPr id="12" name="EK_DokumentID?38"/>
          <p:cNvSpPr txBox="1"/>
          <p:nvPr userDrawn="1"/>
        </p:nvSpPr>
        <p:spPr>
          <a:xfrm>
            <a:off x="7449598" y="6064821"/>
            <a:ext cx="463696" cy="20010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nb-NO" sz="700" smtClean="0">
                <a:latin typeface="Calibri" panose="020f0502020204030204" pitchFamily="34" charset="0"/>
              </a:rPr>
              <a:t>D44820</a:t>
            </a:r>
          </a:p>
        </p:txBody>
      </p:sp>
      <p:sp>
        <p:nvSpPr>
          <p:cNvPr id="13" name="Rectangle 4"/>
          <p:cNvSpPr txBox="1">
            <a:spLocks noChangeArrowheads="1"/>
          </p:cNvSpPr>
          <p:nvPr userDrawn="1"/>
        </p:nvSpPr>
        <p:spPr bwMode="auto">
          <a:xfrm>
            <a:off x="7782866" y="335915"/>
            <a:ext cx="93633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7620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smtClean="0"/>
              <a:t>Side </a:t>
            </a:r>
            <a:fld id="{42D0EF37-10BC-4769-B4FF-E7F32F88CD80}" type="slidenum">
              <a:rPr lang="en-GB" smtClean="0"/>
              <a:t>1</a:t>
            </a:fld>
            <a:endParaRPr lang="en-GB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</p:sldLayoutIdLst>
  <p:transition/>
  <p:timing/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Tx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wmf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EK_DokTittel?23"/>
          <p:cNvSpPr txBox="1">
            <a:spLocks noChangeArrowheads="1"/>
          </p:cNvSpPr>
          <p:nvPr/>
        </p:nvSpPr>
        <p:spPr bwMode="auto">
          <a:xfrm>
            <a:off x="460548" y="963528"/>
            <a:ext cx="54864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1400" b="1" smtClean="0">
                <a:latin typeface="Calibri" panose="020f0502020204030204" pitchFamily="34" charset="0"/>
              </a:rPr>
              <a:t>Observasjonskort - utlokaliserte pasienter, nevrologi</a:t>
            </a:r>
          </a:p>
        </p:txBody>
      </p:sp>
      <p:sp>
        <p:nvSpPr>
          <p:cNvPr id="22544" name="Rectangle 16"/>
          <p:cNvSpPr>
            <a:spLocks noGrp="1" noChangeArrowheads="1"/>
          </p:cNvSpPr>
          <p:nvPr>
            <p:ph type="body" idx="4294967295"/>
          </p:nvPr>
        </p:nvSpPr>
        <p:spPr>
          <a:xfrm>
            <a:off x="433044" y="1367884"/>
            <a:ext cx="8316946" cy="473871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b-NO" sz="1600" b="1" smtClean="0">
                <a:latin typeface="Calibri" panose="020f0502020204030204" pitchFamily="34" charset="0"/>
              </a:rPr>
              <a:t>Nevrologiske pasienter</a:t>
            </a:r>
          </a:p>
          <a:p>
            <a:r>
              <a:rPr lang="nb-NO" sz="1400" b="1" smtClean="0">
                <a:latin typeface="Calibri" panose="020f0502020204030204" pitchFamily="34" charset="0"/>
              </a:rPr>
              <a:t>Vanlige diagnoser:</a:t>
            </a: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hjerneslag/TIA, epilepsi , MS, Parkinson</a:t>
            </a:r>
          </a:p>
          <a:p>
            <a:pPr marL="457200" lvl="1" indent="0">
              <a:buNone/>
            </a:pPr>
            <a:endParaRPr lang="nb-NO" sz="1200" smtClean="0">
              <a:latin typeface="Calibri" panose="020f0502020204030204" pitchFamily="34" charset="0"/>
            </a:endParaRPr>
          </a:p>
          <a:p>
            <a:r>
              <a:rPr lang="nb-NO" sz="1400" b="1">
                <a:latin typeface="Calibri" panose="020f0502020204030204" pitchFamily="34" charset="0"/>
              </a:rPr>
              <a:t>Spesielt viktige observasjon hos pasienten:</a:t>
            </a: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FAST-symptomer (Fjes, Arm, Språk, Tale)</a:t>
            </a:r>
            <a:endParaRPr lang="nb-NO" sz="1200">
              <a:latin typeface="Calibri" panose="020f0502020204030204" pitchFamily="34" charset="0"/>
            </a:endParaRP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Krampeanfall/bevissthetsendringer</a:t>
            </a: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hodepine</a:t>
            </a: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OBS pasienter med endret svelgfunksjon</a:t>
            </a:r>
            <a:endParaRPr lang="nb-NO" sz="120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nb-NO" sz="1200">
              <a:latin typeface="Calibri" panose="020f050202020403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nb-NO" sz="1400" b="1" i="1" smtClean="0">
                <a:solidFill>
                  <a:srgbClr val="FF0000"/>
                </a:solidFill>
                <a:latin typeface="Calibri" panose="020f0502020204030204" pitchFamily="34" charset="0"/>
              </a:rPr>
              <a:t>NEWS </a:t>
            </a:r>
            <a:r>
              <a:rPr lang="nb-NO" sz="1400" b="1" i="1">
                <a:solidFill>
                  <a:srgbClr val="FF0000"/>
                </a:solidFill>
                <a:latin typeface="Calibri" panose="020f0502020204030204" pitchFamily="34" charset="0"/>
              </a:rPr>
              <a:t>observasjoner og tiltak følges som </a:t>
            </a:r>
            <a:r>
              <a:rPr lang="nb-NO" sz="1400" b="1" i="1" smtClean="0">
                <a:solidFill>
                  <a:srgbClr val="FF0000"/>
                </a:solidFill>
                <a:latin typeface="Calibri" panose="020f0502020204030204" pitchFamily="34" charset="0"/>
              </a:rPr>
              <a:t>vanlig</a:t>
            </a:r>
          </a:p>
          <a:p>
            <a:pPr marL="0" lvl="1" indent="0">
              <a:buNone/>
            </a:pPr>
            <a:endParaRPr lang="nb-NO" sz="1400" b="1">
              <a:latin typeface="Calibri" panose="020f0502020204030204" pitchFamily="34" charset="0"/>
            </a:endParaRPr>
          </a:p>
          <a:p>
            <a:r>
              <a:rPr lang="nb-NO" sz="1400" b="1" smtClean="0">
                <a:latin typeface="Calibri" panose="020f0502020204030204" pitchFamily="34" charset="0"/>
              </a:rPr>
              <a:t>Kontakt lege straks:</a:t>
            </a:r>
          </a:p>
          <a:p>
            <a:pPr lvl="1"/>
            <a:r>
              <a:rPr lang="nb-NO" sz="1200">
                <a:latin typeface="Calibri" panose="020f0502020204030204" pitchFamily="34" charset="0"/>
              </a:rPr>
              <a:t>Ved nyoppstått lammelse etter </a:t>
            </a:r>
            <a:r>
              <a:rPr lang="nb-NO" sz="1200" smtClean="0">
                <a:latin typeface="Calibri" panose="020f0502020204030204" pitchFamily="34" charset="0"/>
              </a:rPr>
              <a:t>overflytting</a:t>
            </a: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Krampeanfall</a:t>
            </a:r>
            <a:endParaRPr lang="nb-NO" sz="1200">
              <a:latin typeface="Calibri" panose="020f0502020204030204" pitchFamily="34" charset="0"/>
            </a:endParaRP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Bevisthetsendringer </a:t>
            </a:r>
          </a:p>
          <a:p>
            <a:pPr marL="457200" lvl="1" indent="0">
              <a:buNone/>
            </a:pPr>
            <a:endParaRPr lang="nb-NO" sz="120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nb-NO" sz="1200" smtClean="0">
                <a:latin typeface="Calibri" panose="020f0502020204030204" pitchFamily="34" charset="0"/>
              </a:rPr>
              <a:t>Ev strakstiltak: </a:t>
            </a:r>
          </a:p>
          <a:p>
            <a:pPr marL="1028700" lvl="2" indent="-171450"/>
            <a:r>
              <a:rPr lang="nb-NO" sz="1200">
                <a:latin typeface="Calibri" panose="020f0502020204030204" pitchFamily="34" charset="0"/>
              </a:rPr>
              <a:t>Mål Blodtrykk, puls og </a:t>
            </a:r>
            <a:r>
              <a:rPr lang="nb-NO" sz="1200" smtClean="0">
                <a:latin typeface="Calibri" panose="020f0502020204030204" pitchFamily="34" charset="0"/>
              </a:rPr>
              <a:t>blodsukker</a:t>
            </a:r>
          </a:p>
          <a:p>
            <a:pPr marL="1028700" lvl="2" indent="-171450"/>
            <a:r>
              <a:rPr lang="nb-NO" sz="1200" smtClean="0">
                <a:latin typeface="Calibri" panose="020f0502020204030204" pitchFamily="34" charset="0"/>
              </a:rPr>
              <a:t>Vurder MIG -team</a:t>
            </a:r>
            <a:endParaRPr lang="nb-NO" sz="120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nb-NO" sz="1600">
              <a:latin typeface="Calibri" panose="020f0502020204030204" pitchFamily="34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2" y="430870"/>
            <a:ext cx="1959021" cy="277817"/>
          </a:xfrm>
          <a:prstGeom prst="rect">
            <a:avLst/>
          </a:prstGeom>
        </p:spPr>
      </p:pic>
      <p:cxnSp>
        <p:nvCxnSpPr>
          <p:cNvPr id="4" name="Rett linje 3"/>
          <p:cNvCxnSpPr/>
          <p:nvPr/>
        </p:nvCxnSpPr>
        <p:spPr bwMode="auto">
          <a:xfrm>
            <a:off x="430812" y="1263226"/>
            <a:ext cx="8319178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EK_S00MT1?37"/>
          <p:cNvSpPr txBox="1"/>
          <p:nvPr/>
        </p:nvSpPr>
        <p:spPr>
          <a:xfrm>
            <a:off x="1045139" y="726893"/>
            <a:ext cx="2339645" cy="24627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nb-NO" sz="1000" b="1" smtClean="0">
                <a:solidFill>
                  <a:srgbClr val="002060"/>
                </a:solidFill>
                <a:latin typeface="Calibri" panose="020f0502020204030204" pitchFamily="34" charset="0"/>
              </a:rPr>
              <a:t>Klinikk for medisin/Nevrologisk avdeling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460918" y="746287"/>
            <a:ext cx="6238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smtClean="0">
                <a:latin typeface="Calibri" panose="020f0502020204030204" pitchFamily="34" charset="0"/>
              </a:rPr>
              <a:t>Sjekkliste</a:t>
            </a:r>
            <a:endParaRPr lang="nb-NO" sz="900">
              <a:latin typeface="Calibri" panose="020f0502020204030204" pitchFamily="34" charset="0"/>
            </a:endParaRPr>
          </a:p>
        </p:txBody>
      </p:sp>
      <p:sp>
        <p:nvSpPr>
          <p:cNvPr id="5" name="EK_S00MT4?42"/>
          <p:cNvSpPr txBox="1"/>
          <p:nvPr/>
        </p:nvSpPr>
        <p:spPr>
          <a:xfrm>
            <a:off x="2880131" y="726011"/>
            <a:ext cx="184709" cy="24627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nb-NO" sz="1000" b="1" smtClean="0">
              <a:solidFill>
                <a:srgbClr val="00338D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5024283" y="1799303"/>
            <a:ext cx="3460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i="1" smtClean="0">
                <a:latin typeface="Cambria" panose="02040503050406030204" pitchFamily="18" charset="0"/>
              </a:rPr>
              <a:t>For råd og veiledning kontakt VAS på døgnområde 4.</a:t>
            </a:r>
            <a:endParaRPr lang="nb-NO" sz="1800" i="1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763.0"/>
  <p:tag name="AS_RELEASE_DATE" val="2023.05.14"/>
  <p:tag name="AS_TITLE" val="Aspose.Slides for .NET 4.0 Client Profile"/>
  <p:tag name="AS_VERSION" val="23.5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20</Paragraphs>
  <Slides>1</Slides>
  <Notes>1</Notes>
  <TotalTime>120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6">
      <vt:lpstr>Arial</vt:lpstr>
      <vt:lpstr>Times New Roman</vt:lpstr>
      <vt:lpstr>Calibri</vt:lpstr>
      <vt:lpstr>Cambria</vt:lpstr>
      <vt:lpstr>Default Design</vt:lpstr>
      <vt:lpstr>PowerPoint Presentation</vt:lpstr>
    </vt:vector>
  </TitlesOfParts>
  <LinksUpToDate>0</LinksUpToDate>
  <SharedDoc>0</SharedDoc>
  <HyperlinksChanged>0</HyperlinksChanged>
  <Application>Aspose.Slides for .NET</Application>
  <AppVersion>23.0500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Standard Powerpoint</dc:title>
  <dc:creator>LeifK</dc:creator>
  <dc:description>EK_Avdeling¤2#4¤2# ¤3#EK_Avsnitt¤2#4¤2# ¤3#EK_Bedriftsnavn¤2#1¤2#Sykehuset Østfold¤3#EK_GjelderFra¤2#0¤2#12.03.2020¤3#EK_Opprettet¤2#0¤2#25.02.2020¤3#EK_Utgitt¤2#0¤2#12.03.2020¤3#EK_IBrukDato¤2#0¤2#12.03.2020¤3#EK_DokumentID¤2#0¤2#D44820¤3#EK_DokTittel¤2#0¤2#Observasjonskort - utlokaliserte pasienter, nevrologi¤3#EK_DokType¤2#0¤2#Retningslinje¤3#EK_DocLvlShort¤2#0¤2# ¤3#EK_DocLevel¤2#0¤2# ¤3#EK_EksRef¤2#2¤2# 0	¤3#EK_Erstatter¤2#0¤2# ¤3#EK_ErstatterD¤2#0¤2# ¤3#EK_Signatur¤2#0¤2#Avdelingssjef Antonios Porianos¤3#EK_Verifisert¤2#0¤2# ¤3#EK_Hørt¤2#0¤2# ¤3#EK_AuditReview¤2#2¤2# ¤3#EK_AuditApprove¤2#2¤2# ¤3#EK_Gradering¤2#0¤2#Åpen¤3#EK_Gradnr¤2#4¤2#0¤3#EK_Kapittel¤2#4¤2# ¤3#EK_Referanse¤2#2¤2# 0	¤3#EK_RefNr¤2#0¤2#A7.3.0/6.1-01¤3#EK_Revisjon¤2#0¤2#1.00¤3#EK_Ansvarlig¤2#0¤2#Linda Irene Abelsen¤3#EK_SkrevetAv¤2#0¤2#Rådgiver Linda Abelsen¤3#EK_UText1¤2#0¤2#Avdelingssjef Antonios Porianos¤3#EK_UText2¤2#0¤2# ¤3#EK_UText3¤2#0¤2# ¤3#EK_UText4¤2#0¤2# ¤3#EK_Status¤2#0¤2#I bruk¤3#EK_Stikkord¤2#0¤2#¤3#EK_SuperStikkord¤2#0¤2#¤3#EK_Rapport¤2#3¤2#¤3#EK_EKPrintMerke¤2#0¤2#Uoffisiell utskrift er kun gyldig på utskriftsdato¤3#EK_Watermark¤2#0¤2#¤3#EK_Utgave¤2#0¤2#1.00¤3#EK_Merknad¤2#7¤2#Ny i EK¤3#EK_VerLogg¤2#2¤2# ¤3#EK_RF1¤2#4¤2# ¤3#EK_RF2¤2#4¤2# ¤3#EK_RF3¤2#4¤2# ¤3#EK_RF4¤2#4¤2# ¤3#EK_RF5¤2#4¤2# ¤3#EK_RF6¤2#4¤2# ¤3#EK_RF7¤2#4¤2# ¤3#EK_RF8¤2#4¤2# ¤3#EK_RF9¤2#4¤2# ¤3#EK_Mappe1¤2#4¤2# ¤3#EK_Mappe2¤2#4¤2# ¤3#EK_Mappe3¤2#4¤2# ¤3#EK_Mappe4¤2#4¤2# ¤3#EK_Mappe5¤2#4¤2# ¤3#EK_Mappe6¤2#4¤2# ¤3#EK_Mappe7¤2#4¤2# ¤3#EK_Mappe8¤2#4¤2# ¤3#EK_Mappe9¤2#4¤2# ¤3#EK_DL¤2#0¤2#1¤3#EK_GjelderTil¤2#0¤2#12.03.2022¤3#EK_Vedlegg¤2#2¤2# 0	¤3#EK_AvdelingOver¤2#4¤2# ¤3#EK_HRefNr¤2#0¤2# ¤3#EK_HbNavn¤2#0¤2# ¤3#EK_DokRefnr¤2#4¤2#00030704010601¤3#EK_Dokendrdato¤2#4¤2#25.02.2020 15:10:49¤3#EK_HbType¤2#4¤2# ¤3#EK_Offisiell¤2#4¤2# ¤3#EK_VedleggRef¤2#4¤2#A7.3.0/6.1-01¤3#EK_Strukt00¤2#5¤2#¤5#A¤5#Avdelinger¤5#0¤5#0¤4#¤5#7¤5#Klinikk for medisin¤5#1¤5#0¤4#.¤5#3¤5#Nevrologisk avdeling¤5#1¤5#0¤4#.¤5#0¤5#Felles nevrologisk avdeling¤5#0¤5#0¤4#/¤5#6¤5#pasientbehandling/ fagprosedyrer¤5#0¤5#0¤4#.¤5#1¤5#fagprosedyrer¤5#0¤5#0¤4#\¤3#EK_Strukt01¤2#5¤2#¤3#EK_Pub¤2#6¤2#;15;¤3#EKR_DokType¤2#0¤2# ¤3#EKR_Doktittel¤2#0¤2# ¤3#EKR_DokumentID¤2#0¤2# ¤3#EKR_RefNr¤2#0¤2# ¤3#EKR_Gradering¤2#0¤2# ¤3#EKR_Signatur¤2#0¤2# ¤3#EKR_Verifisert¤2#0¤2# ¤3#EKR_Hørt¤2#0¤2# ¤3#EKR_AuditReview¤2#2¤2# ¤3#EKR_AuditApprove¤2#2¤2# ¤3#EKR_AuditFinal¤2#2¤2# ¤3#EKR_Dokeier¤2#0¤2# ¤3#EKR_Status¤2#0¤2# ¤3#EKR_Opprettet¤2#0¤2# ¤3#EKR_Endret¤2#0¤2# ¤3#EKR_Ibruk¤2#0¤2# ¤3#EKR_Rapport¤2#3¤2# ¤3#EKR_Utgitt¤2#0¤2# ¤3#EKR_SkrevetAv¤2#0¤2# ¤3#EKR_UText1¤2#0¤2# ¤3#EKR_UText2¤2#0¤2# ¤3#EKR_UText3¤2#0¤2# ¤3#EKR_UText4¤2#0¤2# ¤3#EKR_DokRefnr¤2#4¤2# ¤3#EKR_Gradnr¤2#4¤2# ¤3#EKR_Strukt00¤2#5¤2#¤5#A¤5#Avdelinger¤5#0¤5#0¤4#¤5#7¤5#Klinikk for medisin¤5#1¤5#0¤4#.¤5#3¤5#Nevrologisk avdeling¤5#1¤5#0¤4#.¤5#0¤5#Felles nevrologisk avdeling¤5#0¤5#0¤4#/¤5#6¤5#pasientbehandling/ fagprosedyrer¤5#0¤5#0¤4#.¤5#1¤5#fagprosedyrer¤5#0¤5#0¤4#\¤3#</dc:description>
  <cp:keywords>&lt;dok44820.pptx&gt;&lt;n&gt;ek_type&lt;/n&gt;&lt;v&gt;DOK&lt;/v&gt;&lt;n&gt;khb&lt;/n&gt;&lt;v&gt;UB&lt;/v&gt;&lt;n&gt;beskyttet&lt;/n&gt;&lt;v&gt;nei&lt;/v&gt;&lt;/dok44820.pptx&gt;&lt;mal00647.pptx&gt;&lt;n&gt;ek_type&lt;/n&gt;&lt;v&gt;MAL&lt;/v&gt;&lt;n&gt;khb&lt;/n&gt;&lt;v&gt;UB&lt;/v&gt;&lt;n&gt;beskyttet&lt;/n&gt;&lt;v&gt;nei&lt;/v&gt;&lt;/mal00647.pptx&gt;&lt;mal00538.pptx&gt;&lt;n&gt;ek_type&lt;/n&gt;&lt;v&gt;MAL&lt;/v&gt;&lt;n&gt;khb&lt;/n&gt;&lt;v&gt;UB&lt;/v&gt;&lt;n&gt;beskyttet&lt;/n&gt;&lt;v&gt;nei&lt;/v&gt;&lt;/mal00538.pptx&gt;</cp:keywords>
  <cp:lastModifiedBy>Anne-Brit Støle</cp:lastModifiedBy>
  <cp:revision>226</cp:revision>
  <cp:lastPrinted>1999-11-02T12:57:05.000</cp:lastPrinted>
  <dcterms:created xsi:type="dcterms:W3CDTF">1996-08-05T15:40:36Z</dcterms:created>
  <dcterms:modified xsi:type="dcterms:W3CDTF">2024-04-23T07:34:15Z</dcterms:modified>
  <dc:subject>|[RefNr]|[Gradnr]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urrDocVer">
    <vt:lpwstr>2.20</vt:lpwstr>
  </property>
  <property fmtid="{D5CDD505-2E9C-101B-9397-08002B2CF9AE}" pid="3" name="EK_Format">
    <vt:lpwstr>10</vt:lpwstr>
  </property>
  <property fmtid="{D5CDD505-2E9C-101B-9397-08002B2CF9AE}" pid="4" name="shape_Counter">
    <vt:i4>42</vt:i4>
  </property>
</Properties>
</file>