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2.00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Hallerstaig Erika Carina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24.02.2023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Revmatolog Anne Julsrud Haugen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8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D44751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revmatologi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33044" y="1367884"/>
            <a:ext cx="8316946" cy="47387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 smtClean="0">
                <a:latin typeface="Calibri" panose="020f0502020204030204" pitchFamily="34" charset="0"/>
              </a:rPr>
              <a:t>Revmatologisk pasient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Vanlige diagnoser: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Kjempecellearteritt (temporalisarteritt</a:t>
            </a:r>
            <a:r>
              <a:rPr lang="nb-NO" sz="1200">
                <a:latin typeface="Calibri" panose="020f0502020204030204" pitchFamily="34" charset="0"/>
              </a:rPr>
              <a:t>, </a:t>
            </a:r>
            <a:r>
              <a:rPr lang="nb-NO" sz="1200" err="1" smtClean="0">
                <a:latin typeface="Calibri" panose="020f0502020204030204" pitchFamily="34" charset="0"/>
              </a:rPr>
              <a:t>storkarsvaskulitt)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err="1" smtClean="0">
                <a:latin typeface="Calibri" panose="020f0502020204030204" pitchFamily="34" charset="0"/>
              </a:rPr>
              <a:t>Vaskulitt, f.eks </a:t>
            </a:r>
            <a:r>
              <a:rPr lang="nb-NO" sz="1200" err="1">
                <a:latin typeface="Calibri" panose="020f0502020204030204" pitchFamily="34" charset="0"/>
              </a:rPr>
              <a:t>Granulomatose med polyangitt (tidligere </a:t>
            </a:r>
            <a:r>
              <a:rPr lang="nb-NO" sz="1200" err="1" smtClean="0">
                <a:latin typeface="Calibri" panose="020f0502020204030204" pitchFamily="34" charset="0"/>
              </a:rPr>
              <a:t>Wegener), Sykdomsoppbluss </a:t>
            </a:r>
            <a:r>
              <a:rPr lang="nb-NO" sz="1200">
                <a:latin typeface="Calibri" panose="020f0502020204030204" pitchFamily="34" charset="0"/>
              </a:rPr>
              <a:t>eller infeksjon</a:t>
            </a:r>
            <a:r>
              <a:rPr lang="nb-NO" sz="1200" smtClean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  <a:p>
            <a:r>
              <a:rPr lang="nb-NO" sz="1400" b="1" smtClean="0">
                <a:latin typeface="Calibri" panose="020f0502020204030204" pitchFamily="34" charset="0"/>
              </a:rPr>
              <a:t>Spesielt viktige observasjon hos pasienten: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Synssvekkelse eller andre synsforstyrrelser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Hodepine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Utslett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Feber</a:t>
            </a:r>
          </a:p>
          <a:p>
            <a:pPr lvl="1"/>
            <a:r>
              <a:rPr lang="nb-NO" sz="1200" err="1">
                <a:latin typeface="Calibri" panose="020f0502020204030204" pitchFamily="34" charset="0"/>
              </a:rPr>
              <a:t>Dyspnoe/åndenød (klarer pasienten å prate hele setninger/spise</a:t>
            </a:r>
            <a:r>
              <a:rPr lang="nb-NO" sz="1200" smtClean="0">
                <a:latin typeface="Calibri" panose="020f0502020204030204" pitchFamily="34" charset="0"/>
              </a:rPr>
              <a:t>?)</a:t>
            </a: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nb-NO" sz="1400" b="1" smtClean="0">
                <a:latin typeface="Calibri" panose="020f0502020204030204" pitchFamily="34" charset="0"/>
              </a:rPr>
              <a:t>NEWS </a:t>
            </a:r>
            <a:r>
              <a:rPr lang="nb-NO" sz="1400" b="1">
                <a:latin typeface="Calibri" panose="020f0502020204030204" pitchFamily="34" charset="0"/>
              </a:rPr>
              <a:t>observasjoner og tiltak følges som </a:t>
            </a:r>
            <a:r>
              <a:rPr lang="nb-NO" sz="1400" b="1" smtClean="0">
                <a:latin typeface="Calibri" panose="020f0502020204030204" pitchFamily="34" charset="0"/>
              </a:rPr>
              <a:t>vanlig</a:t>
            </a:r>
          </a:p>
          <a:p>
            <a:pPr marL="0" lvl="1" indent="0">
              <a:buNone/>
            </a:pPr>
            <a:endParaRPr lang="nb-NO" sz="1400" b="1">
              <a:latin typeface="Calibri" panose="020f05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nb-NO" sz="1400" b="1" smtClean="0">
                <a:latin typeface="Calibri" panose="020f0502020204030204" pitchFamily="34" charset="0"/>
              </a:rPr>
              <a:t>Kontakt lege: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Ved synssvekkelse eller andre synsforstyrrelser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Perifer </a:t>
            </a:r>
            <a:r>
              <a:rPr lang="nb-NO" sz="1200" smtClean="0">
                <a:latin typeface="Calibri" panose="020f0502020204030204" pitchFamily="34" charset="0"/>
              </a:rPr>
              <a:t>nekrose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Kontakt lege straks: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Ved synssvekkelse eller andre </a:t>
            </a:r>
            <a:r>
              <a:rPr lang="nb-NO" sz="1200" smtClean="0">
                <a:latin typeface="Calibri" panose="020f0502020204030204" pitchFamily="34" charset="0"/>
              </a:rPr>
              <a:t>synsforstyrrelser</a:t>
            </a:r>
            <a:endParaRPr lang="nb-NO" sz="12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249356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medisin/Revmatologisk avdeling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3538129" y="726011"/>
            <a:ext cx="18470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nb-NO" sz="1000" b="1" smtClean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19</Paragraphs>
  <Slides>1</Slides>
  <Notes>1</Notes>
  <TotalTime>142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Times New Roman</vt:lpstr>
      <vt:lpstr>Calibri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 ¤3#EK_KlGjelderFra¤2#0¤2# ¤3#EK_Opprettet¤2#0¤2#12.02.2020¤3#EK_Utgitt¤2#0¤2#13.02.2020¤3#EK_IBrukDato¤2#0¤2#13.02.2020¤3#EK_DokumentID¤2#0¤2#D44751¤3#EK_DokTittel¤2#0¤2#Observasjonskort - utlokaliserte pasienter, revmatologi¤3#EK_DokType¤2#0¤2#Retningslinje¤3#EK_DocLvlShort¤2#0¤2#Nivå 1¤3#EK_DocLevel¤2#0¤2#Fellesdokumenter¤3#EK_EksRef¤2#2¤2# 0	¤3#EK_Erstatter¤2#0¤2#1.00¤3#EK_ErstatterD¤2#0¤2#13.02.2020¤3#EK_Signatur¤2#0¤2#¤3#EK_Verifisert¤2#0¤2#¤3#EK_Hørt¤2#0¤2#¤3#EK_AuditReview¤2#2¤2#¤3#EK_AuditApprove¤2#2¤2#¤3#EK_Gradering¤2#0¤2#Åpen¤3#EK_Gradnr¤2#4¤2#0¤3#EK_Kapittel¤2#4¤2# ¤3#EK_Referanse¤2#2¤2# 0	¤3#EK_RefNr¤2#0¤2#A7.4.0/6.1-09¤3#EK_Revisjon¤2#0¤2#2.00¤3#EK_Ansvarlig¤2#0¤2#Kjersti Thunæs Hovland¤3#EK_SkrevetAv¤2#0¤2#Revmatolog Anne Julsrud Haugen¤3#EK_UText1¤2#0¤2#Revmatolog Anne Julsrud Haugen¤3#EK_UText2¤2#0¤2# ¤3#EK_UText3¤2#0¤2# ¤3#EK_UText4¤2#0¤2# ¤3#EK_Status¤2#0¤2#Til godkj.(rev)¤3#EK_Stikkord¤2#0¤2#tiltakskort reumatologiske kjempecellearteritt anca assosiert vaskulitt¤3#EK_SuperStikkord¤2#0¤2#¤3#EK_Rapport¤2#3¤2#¤3#EK_EKPrintMerke¤2#0¤2#Uoffisiell utskrift er kun gyldig på utskriftsdato¤3#EK_Watermark¤2#0¤2# &lt;til godkjenning&gt;¤3#EK_Utgave¤2#0¤2#2.00¤3#EK_Merknad¤2#7¤2#Revidert¤3#EK_VerLogg¤2#2¤2#Ver. 2.00 - 13.02.2020|Revidert¤1#Ver. 1.00 - 13.02.2020|Nytt dokument¤3#EK_RF1¤2#4¤2#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¤3#EK_DL¤2#0¤2#9¤3#EK_GjelderTil¤2#0¤2#¤3#EK_Vedlegg¤2#2¤2# 0	¤3#EK_AvdelingOver¤2#4¤2# ¤3#EK_HRefNr¤2#0¤2# ¤3#EK_HbNavn¤2#0¤2# ¤3#EK_DokRefnr¤2#4¤2#00030705010601¤3#EK_Dokendrdato¤2#4¤2#16.02.2023 10:22:50¤3#EK_HbType¤2#4¤2# ¤3#EK_Offisiell¤2#4¤2# ¤3#EK_VedleggRef¤2#4¤2#A7.4.0/6.1-09¤3#EK_Strukt00¤2#5¤2#¤5#A¤5#Avdelinger¤5#0¤5#0¤4#¤5#7¤5#Klinikk for medisin¤5#1¤5#0¤4#.¤5#4¤5#Revmatologisk avdeling¤5#1¤5#0¤4#.¤5#0¤5#Felles revmatologisk avdeling¤5#0¤5#0¤4#/¤5#6¤5#pasientbehandling/ fagprosedyrer¤5#0¤5#0¤4#.¤5#1¤5#fagprosedyrer¤5#0¤5#0¤4#\¤3#EK_Strukt01¤2#5¤2#¤3#EK_Pub¤2#6¤2# 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¤3#EKR_Strukt00¤2#5¤2#¤5#A¤5#Avdelinger¤5#0¤5#0¤4#¤5#7¤5#Klinikk for medisin¤5#1¤5#0¤4#.¤5#4¤5#Revmatologisk avdeling¤5#1¤5#0¤4#.¤5#0¤5#Felles revmatologisk avdeling¤5#0¤5#0¤4#/¤5#6¤5#pasientbehandling/ fagprosedyrer¤5#0¤5#0¤4#.¤5#1¤5#fagprosedyrer¤5#0¤5#0¤4#\¤3#</dc:description>
  <cp:keywords>&lt;dok44751.pptx&gt;&lt;n&gt;ek_type&lt;/n&gt;&lt;v&gt;ARB&lt;/v&gt;&lt;n&gt;khb&lt;/n&gt;&lt;v&gt;UB&lt;/v&gt;&lt;n&gt;beskyttet&lt;/n&gt;&lt;v&gt;nei&lt;/v&gt;&lt;/dok44751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Kjersti Thunæs Hovland</cp:lastModifiedBy>
  <cp:revision>222</cp:revision>
  <cp:lastPrinted>1999-11-02T12:57:05.000</cp:lastPrinted>
  <dcterms:created xsi:type="dcterms:W3CDTF">1996-08-05T15:40:36Z</dcterms:created>
  <dcterms:modified xsi:type="dcterms:W3CDTF">2024-03-26T13:20:50Z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