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8" r:id="rId5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custDataLst>
    <p:tags r:id="rId6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Linda Margrethe Magnussen" initials="LMM" lastIdx="0" clrIdx="0">
    <p:extLst>
      <p:ext uri="{19B8F6BF-5375-455C-9EA6-DF929625EA0E}">
        <p15:presenceInfo xmlns:p15="http://schemas.microsoft.com/office/powerpoint/2012/main" userId="Linda Margrethe Magnussen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4.fntdata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tags" Target="tags/tag1.xml" /><Relationship Id="rId7" Type="http://schemas.openxmlformats.org/officeDocument/2006/relationships/font" Target="fonts/font1.fntdata" /><Relationship Id="rId8" Type="http://schemas.openxmlformats.org/officeDocument/2006/relationships/font" Target="fonts/font2.fntdata" /><Relationship Id="rId9" Type="http://schemas.openxmlformats.org/officeDocument/2006/relationships/font" Target="fonts/font3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2.01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Per Kristian Sandvei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15.06.2023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endParaRPr lang="nb-NO" sz="700" smtClean="0">
              <a:latin typeface="Calibri" panose="020f0502020204030204" pitchFamily="34" charset="0"/>
            </a:endParaRP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D44711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gastromedisin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263226"/>
            <a:ext cx="8316946" cy="48831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400" b="1" err="1" smtClean="0">
                <a:latin typeface="Calibri" panose="020f0502020204030204" pitchFamily="34" charset="0"/>
              </a:rPr>
              <a:t>Gastro.pasient</a:t>
            </a:r>
            <a:endParaRPr lang="nb-NO" sz="1400" b="1" smtClean="0">
              <a:latin typeface="Calibri" panose="020f0502020204030204" pitchFamily="34" charset="0"/>
            </a:endParaRPr>
          </a:p>
          <a:p>
            <a:r>
              <a:rPr lang="nb-NO" sz="1100" b="1" smtClean="0">
                <a:latin typeface="Calibri" panose="020f0502020204030204" pitchFamily="34" charset="0"/>
              </a:rPr>
              <a:t>Vanlige diagnoser:					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Inflammatorisk tarmsykdom (IBD)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GI blødning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Leversvikt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Ernæringssvikt</a:t>
            </a:r>
          </a:p>
          <a:p>
            <a:r>
              <a:rPr lang="nb-NO" sz="1100" b="1" smtClean="0">
                <a:latin typeface="Calibri" panose="020f0502020204030204" pitchFamily="34" charset="0"/>
              </a:rPr>
              <a:t>Spesielt viktige observasjon hos pasienten: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Avføringsfrekvens, tegn til blod?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Hemoglobin og evt. </a:t>
            </a:r>
            <a:r>
              <a:rPr lang="nb-NO" sz="1100" err="1" smtClean="0">
                <a:latin typeface="Calibri" panose="020f0502020204030204" pitchFamily="34" charset="0"/>
              </a:rPr>
              <a:t>Hb</a:t>
            </a:r>
            <a:r>
              <a:rPr lang="nb-NO" sz="1100">
                <a:latin typeface="Calibri" panose="020f0502020204030204" pitchFamily="34" charset="0"/>
              </a:rPr>
              <a:t>-</a:t>
            </a:r>
            <a:r>
              <a:rPr lang="nb-NO" sz="1100" smtClean="0">
                <a:latin typeface="Calibri" panose="020f0502020204030204" pitchFamily="34" charset="0"/>
              </a:rPr>
              <a:t>fall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 smtClean="0">
                <a:latin typeface="Calibri" panose="020f0502020204030204" pitchFamily="34" charset="0"/>
              </a:rPr>
              <a:t>Almenntilstand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>
                <a:latin typeface="Calibri" panose="020f0502020204030204" pitchFamily="34" charset="0"/>
              </a:rPr>
              <a:t>Puls, BT og temperatur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Våkenhet 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Vekt og </a:t>
            </a:r>
            <a:r>
              <a:rPr lang="nb-NO" sz="1100" smtClean="0">
                <a:latin typeface="Calibri" panose="020f0502020204030204" pitchFamily="34" charset="0"/>
              </a:rPr>
              <a:t>næringsinntak				</a:t>
            </a:r>
            <a:endParaRPr lang="nb-NO" sz="1100">
              <a:latin typeface="Calibri" panose="020f0502020204030204" pitchFamily="34" charset="0"/>
            </a:endParaRPr>
          </a:p>
          <a:p>
            <a:r>
              <a:rPr lang="nb-NO" sz="1100" b="1" smtClean="0">
                <a:latin typeface="Calibri" panose="020f0502020204030204" pitchFamily="34" charset="0"/>
              </a:rPr>
              <a:t>NEWS </a:t>
            </a:r>
            <a:r>
              <a:rPr lang="nb-NO" sz="1100" b="1">
                <a:latin typeface="Calibri" panose="020f0502020204030204" pitchFamily="34" charset="0"/>
              </a:rPr>
              <a:t>observasjoner og tiltak følges som </a:t>
            </a:r>
            <a:r>
              <a:rPr lang="nb-NO" sz="1100" b="1" smtClean="0">
                <a:latin typeface="Calibri" panose="020f0502020204030204" pitchFamily="34" charset="0"/>
              </a:rPr>
              <a:t>vanlig</a:t>
            </a:r>
            <a:r>
              <a:rPr lang="nb-NO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100" b="1" smtClean="0">
                <a:latin typeface="Calibri" panose="020f0502020204030204" pitchFamily="34" charset="0"/>
              </a:rPr>
              <a:t>Kontakt lege:					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Ved påvirket sirkulasjon, økt puls og fall i </a:t>
            </a:r>
            <a:r>
              <a:rPr lang="nb-NO" sz="1100" smtClean="0">
                <a:latin typeface="Calibri" panose="020f0502020204030204" pitchFamily="34" charset="0"/>
              </a:rPr>
              <a:t>BT		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>
                <a:latin typeface="Calibri" panose="020f0502020204030204" pitchFamily="34" charset="0"/>
              </a:rPr>
              <a:t>Signifikant </a:t>
            </a:r>
            <a:r>
              <a:rPr lang="nb-NO" sz="1100" err="1" smtClean="0">
                <a:latin typeface="Calibri" panose="020f0502020204030204" pitchFamily="34" charset="0"/>
              </a:rPr>
              <a:t>Hb</a:t>
            </a:r>
            <a:r>
              <a:rPr lang="nb-NO" sz="1100">
                <a:latin typeface="Calibri" panose="020f0502020204030204" pitchFamily="34" charset="0"/>
              </a:rPr>
              <a:t>-</a:t>
            </a:r>
            <a:r>
              <a:rPr lang="nb-NO" sz="1100" smtClean="0">
                <a:latin typeface="Calibri" panose="020f0502020204030204" pitchFamily="34" charset="0"/>
              </a:rPr>
              <a:t>fall</a:t>
            </a:r>
            <a:r>
              <a:rPr lang="nb-NO" sz="1100">
                <a:latin typeface="Calibri" panose="020f0502020204030204" pitchFamily="34" charset="0"/>
              </a:rPr>
              <a:t>, feber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Betydelig endring i våkenhet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Betydelig økning av </a:t>
            </a:r>
            <a:r>
              <a:rPr lang="nb-NO" sz="1100" smtClean="0">
                <a:latin typeface="Calibri" panose="020f0502020204030204" pitchFamily="34" charset="0"/>
              </a:rPr>
              <a:t>magesmerter</a:t>
            </a:r>
          </a:p>
          <a:p>
            <a:r>
              <a:rPr lang="nb-NO" sz="1100" b="1" smtClean="0">
                <a:latin typeface="Calibri" panose="020f0502020204030204" pitchFamily="34" charset="0"/>
              </a:rPr>
              <a:t>Kontakt lege straks: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GI blødning -  Medtatt pas. med økt pulls og BT fall. Hematemese og/eller melena</a:t>
            </a:r>
            <a:endParaRPr lang="nb-NO" sz="1100">
              <a:latin typeface="Calibri" panose="020f0502020204030204" pitchFamily="34" charset="0"/>
            </a:endParaRPr>
          </a:p>
          <a:p>
            <a:pPr lvl="1"/>
            <a:r>
              <a:rPr lang="nb-NO" sz="1100">
                <a:latin typeface="Calibri" panose="020f0502020204030204" pitchFamily="34" charset="0"/>
              </a:rPr>
              <a:t>IBD – Med tatt pas. med betydelig forverring av magesmerter og avføringsfrekvens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Leversvikt – Rask forverring med somnolens eller koma</a:t>
            </a:r>
          </a:p>
          <a:p>
            <a:pPr lvl="1"/>
            <a:r>
              <a:rPr lang="nb-NO" sz="1100">
                <a:latin typeface="Calibri" panose="020f0502020204030204" pitchFamily="34" charset="0"/>
              </a:rPr>
              <a:t>Ernæringssvikt – OBS </a:t>
            </a:r>
            <a:r>
              <a:rPr lang="nb-NO" sz="1100" smtClean="0">
                <a:latin typeface="Calibri" panose="020f0502020204030204" pitchFamily="34" charset="0"/>
              </a:rPr>
              <a:t>re-ernæringssyndrom</a:t>
            </a:r>
            <a:r>
              <a:rPr lang="nb-NO" sz="1100">
                <a:latin typeface="Calibri" panose="020f0502020204030204" pitchFamily="34" charset="0"/>
              </a:rPr>
              <a:t>; elektrolytter, fall i fosfat og </a:t>
            </a:r>
            <a:r>
              <a:rPr lang="nb-NO" sz="1100" smtClean="0">
                <a:latin typeface="Calibri" panose="020f0502020204030204" pitchFamily="34" charset="0"/>
              </a:rPr>
              <a:t>magnesium</a:t>
            </a:r>
            <a:endParaRPr lang="nb-NO" sz="11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597788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medisin/Gastromedisinsk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3699115" y="726011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866199" y="1630017"/>
            <a:ext cx="370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	</a:t>
            </a:r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82562"/>
              </p:ext>
            </p:extLst>
          </p:nvPr>
        </p:nvGraphicFramePr>
        <p:xfrm>
          <a:off x="5639352" y="1515047"/>
          <a:ext cx="2880181" cy="185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181">
                  <a:extLst>
                    <a:ext uri="{9D8B030D-6E8A-4147-A177-3AD203B41FA5}">
                      <a16:colId xmlns:a16="http://schemas.microsoft.com/office/drawing/2014/main" val="1973243674"/>
                    </a:ext>
                  </a:extLst>
                </a:gridCol>
              </a:tblGrid>
              <a:tr h="1858243">
                <a:tc>
                  <a:txBody>
                    <a:bodyPr vert="horz" wrap="square"/>
                    <a:lstStyle/>
                    <a:p>
                      <a:r>
                        <a:rPr lang="nb-NO" sz="1100" b="1" smtClean="0">
                          <a:solidFill>
                            <a:schemeClr val="tx1"/>
                          </a:solidFill>
                        </a:rPr>
                        <a:t>Lege:</a:t>
                      </a: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Man-fre</a:t>
                      </a:r>
                      <a:endParaRPr lang="nb-NO" sz="1100" b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Dagtid: Tun 3 døgn 9 Gastromedisin</a:t>
                      </a: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Dagtid: Tun 4 døgn 9 Gastromedisin</a:t>
                      </a: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(søk opp rollen i IMATIS)</a:t>
                      </a: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Kveldstid</a:t>
                      </a:r>
                      <a:r>
                        <a:rPr lang="nb-NO" sz="1100" b="0" baseline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 Tertiærvakt gastromed </a:t>
                      </a:r>
                    </a:p>
                    <a:p>
                      <a:r>
                        <a:rPr lang="nb-NO" sz="1100" b="0" baseline="0" smtClean="0">
                          <a:solidFill>
                            <a:schemeClr val="tx1"/>
                          </a:solidFill>
                        </a:rPr>
                        <a:t>(søk opp rollen i IMATIS)</a:t>
                      </a:r>
                    </a:p>
                    <a:p>
                      <a:r>
                        <a:rPr lang="nb-NO" sz="1100" b="0" baseline="0" smtClean="0">
                          <a:solidFill>
                            <a:schemeClr val="tx1"/>
                          </a:solidFill>
                        </a:rPr>
                        <a:t>Lør/søn</a:t>
                      </a:r>
                      <a:endParaRPr lang="nb-NO" sz="1100" b="0" baseline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Dag-/kveldstid:</a:t>
                      </a:r>
                      <a:r>
                        <a:rPr lang="nb-NO" sz="1100" b="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Tertiærvakt gastromed </a:t>
                      </a: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(søk opp rollen i IMATIS)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49170"/>
                  </a:ext>
                </a:extLst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27409"/>
              </p:ext>
            </p:extLst>
          </p:nvPr>
        </p:nvGraphicFramePr>
        <p:xfrm>
          <a:off x="5565013" y="3925228"/>
          <a:ext cx="2954521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521">
                  <a:extLst>
                    <a:ext uri="{9D8B030D-6E8A-4147-A177-3AD203B41FA5}">
                      <a16:colId xmlns:a16="http://schemas.microsoft.com/office/drawing/2014/main" val="3066737024"/>
                    </a:ext>
                  </a:extLst>
                </a:gridCol>
              </a:tblGrid>
              <a:tr h="1077579">
                <a:tc>
                  <a:txBody>
                    <a:bodyPr vert="horz" wrap="square"/>
                    <a:lstStyle/>
                    <a:p>
                      <a:endParaRPr lang="nb-NO" sz="1100" smtClean="0"/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Ved behov for råd og veiledning fra moderpost kan vaktansvarlig sykepleier (VAS) på døgnområde 9 – gastromedisin kontaktes</a:t>
                      </a:r>
                    </a:p>
                    <a:p>
                      <a:r>
                        <a:rPr lang="nb-NO" sz="1100" b="0" smtClean="0">
                          <a:solidFill>
                            <a:schemeClr val="tx1"/>
                          </a:solidFill>
                        </a:rPr>
                        <a:t>(søk opp rollen i IMATIS) </a:t>
                      </a:r>
                      <a:endParaRPr lang="nb-NO" sz="1000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203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1</Slides>
  <Notes>1</Notes>
  <TotalTime>133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Østfold¤3#EK_GjelderFra¤2#0¤2#15.06.2023¤3#EK_KlGjelderFra¤2#0¤2#¤3#EK_Opprettet¤2#0¤2#06.02.2020¤3#EK_Utgitt¤2#0¤2#13.02.2020¤3#EK_IBrukDato¤2#0¤2#24.08.2023¤3#EK_DokumentID¤2#0¤2#D44711¤3#EK_DokTittel¤2#0¤2#Observasjonskort - utlokaliserte pasienter, gastromedisin¤3#EK_DokType¤2#0¤2#Retningslinje¤3#EK_DocLvlShort¤2#0¤2#Nivå 1¤3#EK_DocLevel¤2#0¤2#Fellesdokumenter¤3#EK_EksRef¤2#2¤2# 0	¤3#EK_Erstatter¤2#0¤2#2.00¤3#EK_ErstatterD¤2#0¤2#31.12.2021¤3#EK_Signatur¤2#0¤2#Avdelingssjef Per Kristian Sandvei¤3#EK_Verifisert¤2#0¤2# ¤3#EK_Hørt¤2#0¤2# ¤3#EK_AuditReview¤2#2¤2# ¤3#EK_AuditApprove¤2#2¤2# ¤3#EK_Gradering¤2#0¤2#Åpen¤3#EK_Gradnr¤2#4¤2#0¤3#EK_Kapittel¤2#4¤2# ¤3#EK_Referanse¤2#2¤2# 0	¤3#EK_RefNr¤2#0¤2#A6.6.0/6.1-03¤3#EK_Revisjon¤2#0¤2#2.01¤3#EK_Ansvarlig¤2#0¤2#Linda Margrethe Magnussen¤3#EK_SkrevetAv¤2#0¤2# ¤3#EK_UText1¤2#0¤2#Avdelingssjef  Ove Laupstad¤3#EK_UText2¤2#0¤2# ¤3#EK_UText3¤2#0¤2# ¤3#EK_UText4¤2#0¤2# ¤3#EK_Status¤2#0¤2#I bruk¤3#EK_Stikkord¤2#0¤2#¤3#EK_SuperStikkord¤2#0¤2#¤3#EK_Rapport¤2#3¤2#¤3#EK_EKPrintMerke¤2#0¤2#Uoffisiell utskrift er kun gyldig på utskriftsdato¤3#EK_Watermark¤2#0¤2#¤3#EK_Utgave¤2#0¤2#2.01¤3#EK_Merknad¤2#7¤2#redigert¤3#EK_VerLogg¤2#2¤2#Ver. 2.01 - 24.08.2023|redigert¤1#Ver. 2.00 - 31.12.2021|Fjernet nyremedisin fra tiltakskortet.¤1#Ver. 1.03 - 27.02.2020|Lagt inn nytt prikkpunkt om at VAS kan kontaktes ved behov for råd og veiledning¤1#Ver. 1.02 - 27.02.2020|Lagt inn nytt prikkpunkt om at VAS kan kontaktes ved behov for råd og veiledning¤1#Ver. 1.01 - 13.02.2020|Nytt dokument, 
Rettet skrivefeil¤1#Ver. 1.00 - 13.02.2020|Nytt dokument¤3#EK_RF1¤2#4¤2#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¤3#EK_DL¤2#0¤2#3¤3#EK_GjelderTil¤2#0¤2#15.06.2025¤3#EK_Vedlegg¤2#2¤2# 0	¤3#EK_AvdelingOver¤2#4¤2# ¤3#EK_HRefNr¤2#0¤2# ¤3#EK_HbNavn¤2#0¤2# ¤3#EK_DokRefnr¤2#4¤2#00030607010601¤3#EK_Dokendrdato¤2#4¤2#02.06.2023 10:38:53¤3#EK_HbType¤2#4¤2# ¤3#EK_Offisiell¤2#4¤2# ¤3#EK_VedleggRef¤2#4¤2#A6.6.0/6.1-03¤3#EK_Strukt00¤2#5¤2#¤5#A¤5#Avdelinger¤5#0¤5#0¤4#¤5#6¤5#Klinikk for medisin¤5#1¤5#0¤4#.¤5#6¤5#Gastromedisinsk avdeling¤5#1¤5#0¤4#.¤5#0¤5#Felles gastromedisinsk avdeling¤5#0¤5#0¤4#/¤5#6¤5#pasientbehandling/ fagprosedyrer¤5#0¤5#0¤4#.¤5#1¤5#fagprosedyrer¤5#0¤5#0¤4#\¤3#EK_Strukt01¤2#5¤2#¤3#EK_Pub¤2#6¤2#;15;¤3#EKR_DokType¤2#0¤2#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¤3#EKR_Strukt00¤2#5¤2#¤5#A¤5#Avdelinger¤5#0¤5#0¤4#¤5#6¤5#Klinikk for medisin¤5#1¤5#0¤4#.¤5#6¤5#Gastromedisinsk avdeling¤5#1¤5#0¤4#.¤5#0¤5#Felles gastromedisinsk avdeling¤5#0¤5#0¤4#/¤5#6¤5#pasientbehandling/ fagprosedyrer¤5#0¤5#0¤4#.¤5#1¤5#fagprosedyrer¤5#0¤5#0¤4#\¤3#</dc:description>
  <cp:keywords>&lt;dok44711.pptx&gt;&lt;n&gt;ek_type&lt;/n&gt;&lt;v&gt;DOK&lt;/v&gt;&lt;n&gt;khb&lt;/n&gt;&lt;v&gt;UB&lt;/v&gt;&lt;n&gt;beskyttet&lt;/n&gt;&lt;v&gt;nei&lt;/v&gt;&lt;/dok44711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Linda Margrethe Magnussen</cp:lastModifiedBy>
  <cp:revision>259</cp:revision>
  <cp:lastPrinted>1999-11-02T12:57:05.000</cp:lastPrinted>
  <dcterms:created xsi:type="dcterms:W3CDTF">1996-08-05T15:40:36Z</dcterms:created>
  <dcterms:modified xsi:type="dcterms:W3CDTF">2024-03-26T13:34:58Z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